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3"/>
  </p:notesMasterIdLst>
  <p:sldIdLst>
    <p:sldId id="256" r:id="rId5"/>
    <p:sldId id="330" r:id="rId6"/>
    <p:sldId id="368" r:id="rId7"/>
    <p:sldId id="334" r:id="rId8"/>
    <p:sldId id="341" r:id="rId9"/>
    <p:sldId id="333" r:id="rId10"/>
    <p:sldId id="335" r:id="rId11"/>
    <p:sldId id="342" r:id="rId12"/>
    <p:sldId id="336" r:id="rId13"/>
    <p:sldId id="369" r:id="rId14"/>
    <p:sldId id="363" r:id="rId15"/>
    <p:sldId id="364" r:id="rId16"/>
    <p:sldId id="365" r:id="rId17"/>
    <p:sldId id="366" r:id="rId18"/>
    <p:sldId id="367" r:id="rId19"/>
    <p:sldId id="337" r:id="rId20"/>
    <p:sldId id="343" r:id="rId21"/>
    <p:sldId id="344" r:id="rId22"/>
    <p:sldId id="345" r:id="rId23"/>
    <p:sldId id="370" r:id="rId24"/>
    <p:sldId id="338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5" r:id="rId33"/>
    <p:sldId id="356" r:id="rId34"/>
    <p:sldId id="357" r:id="rId35"/>
    <p:sldId id="353" r:id="rId36"/>
    <p:sldId id="359" r:id="rId37"/>
    <p:sldId id="360" r:id="rId38"/>
    <p:sldId id="339" r:id="rId39"/>
    <p:sldId id="361" r:id="rId40"/>
    <p:sldId id="371" r:id="rId41"/>
    <p:sldId id="372" r:id="rId42"/>
    <p:sldId id="373" r:id="rId43"/>
    <p:sldId id="375" r:id="rId44"/>
    <p:sldId id="376" r:id="rId45"/>
    <p:sldId id="377" r:id="rId46"/>
    <p:sldId id="378" r:id="rId47"/>
    <p:sldId id="379" r:id="rId48"/>
    <p:sldId id="374" r:id="rId49"/>
    <p:sldId id="332" r:id="rId50"/>
    <p:sldId id="329" r:id="rId51"/>
    <p:sldId id="382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39902-8F39-4FD1-9024-0753B166717E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35E38-888D-45CA-9A0A-14F7D7C759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37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1B056-EA0F-7AD4-4FDE-C9D555A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B0E120-5287-6F5C-72BC-FB8EF4099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8525D9-71BA-9F28-F554-5D7E013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BE8C-0BC9-44B8-88EB-407DDE060171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B23DF-A371-EA54-DA4D-2CEFACA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FFCB66-CD27-A29F-D243-02115D60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062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53855-E1A0-B510-B1CE-E2EF2938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BB3486-3922-286A-5CA0-289C95DAB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3F35D-C1AD-F5E7-AAAB-C2DAF21F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F94A-4487-45FA-B79D-6796CA0075BF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9059C-C6FC-EF23-B9E9-B9BEB51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FBEDF3-78B4-05B5-EF8D-23E189AA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5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B15A8-3A38-7E18-35D0-95E3E9F0C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06B24C-7913-1C98-2E3A-852B0C3C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DDF67-22F4-F84B-2588-5395D770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4348-04EB-4732-A434-5769769845F7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6EA8D-08BA-1E8E-B454-0617A239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5419F8-85AE-00CA-1C68-64616EE9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13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76E7E-C53C-60F2-6235-B70B8C11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18902-3FEB-D08B-CF6E-8F697F7B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579E23-A2CA-A8E6-AED0-08B49D73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29C7-ACC6-442F-A5EB-F14376ED760C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8E9F79-5826-F91D-BF7F-9CBD465D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E18B13-DD64-2679-C619-BF211DFF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F7D05-EFA4-8F2F-7401-3B824A70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EA31A-7F92-8793-69BC-CF217D22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0C039-AE3B-803A-79B6-93336763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1F9B-0BFE-4A95-AAE4-32188D638175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C882C8-BB47-AAB1-FCCA-B375BAEA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C68226-A473-A842-8B9A-12DCADB3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DA390-458B-F856-4549-F68CA0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A1741-20A1-C9D0-F3A9-4F477C8A7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CF3371-01B5-12EC-D42D-9D8411B38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238093-6634-F172-97D0-D18D568C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7658-03F6-4B37-B639-4BFE5A1B6003}" type="datetime1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0B7553-C1EA-B9EC-CA50-71F9A08F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4B2655-EDC9-B9BD-0F2D-5E9C422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6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1D51D-B5DA-4D44-D994-2194CDC0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B8B1DF-0A97-12FE-B451-C3D2397B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50D33-6E8F-EA0E-340B-69276E985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1B45AE-7558-FF44-1E6B-4D04F0CB8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10357-E5E1-D42D-3654-225796E91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A1359A-D4D8-2F24-2ADD-55A2E911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E08B-B264-4390-AB31-48BFF11E367D}" type="datetime1">
              <a:rPr lang="pt-BR" smtClean="0"/>
              <a:t>01/07/2024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C3A1D1-674C-9CE7-48E4-B3C5AE59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926809-0DE1-B10B-9786-A1E2514E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31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A9FB2-F940-095F-49A4-916712F2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B8DA99-6CD0-4585-1027-3AD5CF30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5026-F2E8-4FE2-B10A-81B2E9D20965}" type="datetime1">
              <a:rPr lang="pt-BR" smtClean="0"/>
              <a:t>01/07/2024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5B773B-EF1B-5FC6-84B3-C7AF7CE0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4DD801-316B-1464-D977-210B278D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28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3AFDE6-24E9-83BF-5D1E-7B39670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1D38-2C42-42E0-B1A7-AABE7D5DBD31}" type="datetime1">
              <a:rPr lang="pt-BR" smtClean="0"/>
              <a:t>01/07/2024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7862AB-0DCB-B6B9-B169-C1C872F0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A5F26-2118-09DC-0FB7-333091C6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8CEF5-E46D-0442-FA35-0F614EA8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EB795-CDB7-BD85-170B-6EDD55AE2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9D0FFE-5344-99A5-BEE4-E49BE8FBC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A69DCC-C284-DE47-49E4-E2DAE739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E4FF-1C9F-4BB8-9571-34CAA86BABC3}" type="datetime1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3445A6-A4C3-2F34-FD8F-32F2F127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6DDA62-2A4E-7091-1CD7-6FC12AB4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9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30487-3478-0E6E-A1D8-A17409A9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FC76E2-3756-B2AF-61FD-9E4A7D7CF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53BE8-9DFA-2DCD-E68A-6619470F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0320DE-7936-BBFC-AA55-B2982F42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C1F8-BBA0-4C55-92DC-6CCD4A7CFCA0}" type="datetime1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A24B4-E3DE-DA35-854F-24BFEA8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EBA6A-E236-2DF7-E7CD-C9A95965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7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E271B3-9FA4-BD7A-AEF3-548A5AE6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DCABE9-B7FD-3A9E-6916-AF1C9BCB6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01F5D-DA2F-297A-886B-79202ACB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FB7FE-868F-46E6-B8F5-88B294ED01EB}" type="datetime1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FF533B-CFE8-289C-9614-87434658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A73F9-2C8B-5A16-62E9-CB5DBE704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u="sng" baseline="0">
                <a:solidFill>
                  <a:schemeClr val="tx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fld id="{00902CEA-C443-4831-BBAE-DD9637F21D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69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382B-A557-574E-7D51-1AF4B079D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746" y="2477565"/>
            <a:ext cx="9144000" cy="1071215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Componentes da Bancada FESTO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050B77-A822-656A-ED0F-91351A79D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746" y="3851217"/>
            <a:ext cx="9144000" cy="536041"/>
          </a:xfrm>
        </p:spPr>
        <p:txBody>
          <a:bodyPr>
            <a:normAutofit/>
          </a:bodyPr>
          <a:lstStyle/>
          <a:p>
            <a:r>
              <a:rPr lang="pt-BR" sz="2800" b="1" dirty="0"/>
              <a:t>Circuitos Hidráulicos e Pneumáticos (CHP)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90D031-B510-D890-D5D7-F108DF1B6432}"/>
              </a:ext>
            </a:extLst>
          </p:cNvPr>
          <p:cNvSpPr txBox="1"/>
          <p:nvPr/>
        </p:nvSpPr>
        <p:spPr>
          <a:xfrm>
            <a:off x="4755886" y="6228367"/>
            <a:ext cx="28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dhiego.fernandes@unesp.br </a:t>
            </a:r>
          </a:p>
        </p:txBody>
      </p:sp>
      <p:pic>
        <p:nvPicPr>
          <p:cNvPr id="6" name="Picture 12" descr="Unesp Sorocaba | Sorocaba SP">
            <a:extLst>
              <a:ext uri="{FF2B5EF4-FFF2-40B4-BE49-F238E27FC236}">
                <a16:creationId xmlns:a16="http://schemas.microsoft.com/office/drawing/2014/main" id="{48F412F5-C374-4E49-F435-415BFD3E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14145" r="13228" b="14205"/>
          <a:stretch/>
        </p:blipFill>
        <p:spPr bwMode="auto">
          <a:xfrm>
            <a:off x="446772" y="268890"/>
            <a:ext cx="1399458" cy="13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s - Diretoria Técnica Acadêmica - Unesp - Instituto de Geociências e  Ciências Exatas - Câmpus de Rio Claro">
            <a:extLst>
              <a:ext uri="{FF2B5EF4-FFF2-40B4-BE49-F238E27FC236}">
                <a16:creationId xmlns:a16="http://schemas.microsoft.com/office/drawing/2014/main" id="{83D073E1-9A1B-1F30-BA9D-60C3090B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83" y="202684"/>
            <a:ext cx="3579057" cy="14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ca_banner – Engenharia de Controle e Automação">
            <a:extLst>
              <a:ext uri="{FF2B5EF4-FFF2-40B4-BE49-F238E27FC236}">
                <a16:creationId xmlns:a16="http://schemas.microsoft.com/office/drawing/2014/main" id="{9D1AAC71-F859-D4D7-7E3C-AFFF897B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1178" r="15300" b="7626"/>
          <a:stretch/>
        </p:blipFill>
        <p:spPr bwMode="auto">
          <a:xfrm>
            <a:off x="9050553" y="366634"/>
            <a:ext cx="2743200" cy="12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8D4DC0-57CB-7A8C-B0C8-A38159814EBC}"/>
              </a:ext>
            </a:extLst>
          </p:cNvPr>
          <p:cNvSpPr txBox="1"/>
          <p:nvPr/>
        </p:nvSpPr>
        <p:spPr>
          <a:xfrm>
            <a:off x="4235138" y="5779780"/>
            <a:ext cx="372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Prof. Dr. Dhiego Fernandes Carvalho 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E4E41A2-B3F4-6131-E313-F2B89D6A4E1B}"/>
              </a:ext>
            </a:extLst>
          </p:cNvPr>
          <p:cNvSpPr txBox="1">
            <a:spLocks/>
          </p:cNvSpPr>
          <p:nvPr/>
        </p:nvSpPr>
        <p:spPr>
          <a:xfrm>
            <a:off x="1706281" y="4697849"/>
            <a:ext cx="9213410" cy="779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Departamento de Engenharia de Controle e Automação</a:t>
            </a:r>
          </a:p>
          <a:p>
            <a:r>
              <a:rPr lang="pt-BR" sz="2800" dirty="0"/>
              <a:t>Instituto de Ciência e Tecnologia – UNESP – Campus Sorocaba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5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68FA2A-55C2-EED5-D7DC-83B3102B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anchor="b">
            <a:normAutofit/>
          </a:bodyPr>
          <a:lstStyle/>
          <a:p>
            <a:r>
              <a:rPr lang="pt-BR" sz="3800"/>
              <a:t>Simbologia das Válvulas</a:t>
            </a:r>
            <a:endParaRPr lang="en-US" sz="3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03CFA3-0D85-60E7-62A1-994DAA19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942520"/>
            <a:ext cx="4114800" cy="3245804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Aqui é importante destacar os símbolos que são usados para descrever cada válvula. </a:t>
            </a:r>
          </a:p>
          <a:p>
            <a:pPr algn="just"/>
            <a:r>
              <a:rPr lang="pt-BR" sz="1800" dirty="0"/>
              <a:t>Dessa forma é possível identificar o número de posições e vias, tipo de acionamento, e estado inicial (Normalmente Aberta ou Fechada).</a:t>
            </a:r>
            <a:endParaRPr lang="en-US" sz="1800" dirty="0"/>
          </a:p>
        </p:txBody>
      </p:sp>
      <p:pic>
        <p:nvPicPr>
          <p:cNvPr id="8" name="Picture 2" descr="Como funciona uma válvula direcional? - M&amp;S Industrial">
            <a:extLst>
              <a:ext uri="{FF2B5EF4-FFF2-40B4-BE49-F238E27FC236}">
                <a16:creationId xmlns:a16="http://schemas.microsoft.com/office/drawing/2014/main" id="{C4FC61B5-2B23-3F59-05C8-062D50BA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4350" y="601133"/>
            <a:ext cx="28884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A4FFDD1-FE92-BA22-7B04-D97AA531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40" y="601133"/>
            <a:ext cx="3117272" cy="2743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3D1DD0-6CBA-E672-8967-D677256BD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2" y="4400121"/>
            <a:ext cx="3246120" cy="835875"/>
          </a:xfrm>
          <a:prstGeom prst="rect">
            <a:avLst/>
          </a:prstGeom>
        </p:spPr>
      </p:pic>
      <p:pic>
        <p:nvPicPr>
          <p:cNvPr id="5" name="Imagem 4" descr="Quadrado&#10;&#10;Descrição gerada automaticamente com confiança baixa">
            <a:extLst>
              <a:ext uri="{FF2B5EF4-FFF2-40B4-BE49-F238E27FC236}">
                <a16:creationId xmlns:a16="http://schemas.microsoft.com/office/drawing/2014/main" id="{BF5E4330-85D6-44B1-A355-9BADA4EF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916" y="4289228"/>
            <a:ext cx="3246120" cy="105498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2AA64B-D19A-CE80-826B-326E471E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016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7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2F1A40-D081-8995-E3E9-19DEEDE8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BR" sz="3200" dirty="0"/>
              <a:t>Número de Posições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8B3723-3238-52DD-B79A-15ED731A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dirty="0">
                <a:latin typeface="Söhne"/>
              </a:rPr>
              <a:t>E</a:t>
            </a:r>
            <a:r>
              <a:rPr lang="pt-BR" sz="1800" b="0" i="0" dirty="0">
                <a:effectLst/>
                <a:latin typeface="Söhne"/>
              </a:rPr>
              <a:t>ste é o número de estados distintos que a válvula pode assumir. As válvulas mais comuns são de duas ou três posições.</a:t>
            </a:r>
            <a:endParaRPr lang="pt-BR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47A15D-3654-356E-22D4-37FF2B8F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9" y="3765476"/>
            <a:ext cx="5481509" cy="17814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241372-6C16-14EA-8408-0ABBEC49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31" y="3837317"/>
            <a:ext cx="5523082" cy="142219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7DD594-1E8A-E66C-69A1-3EA6B1EF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FF27F7-5399-AD95-34CD-35FDD0539DC3}"/>
              </a:ext>
            </a:extLst>
          </p:cNvPr>
          <p:cNvSpPr txBox="1"/>
          <p:nvPr/>
        </p:nvSpPr>
        <p:spPr>
          <a:xfrm>
            <a:off x="1995380" y="3244334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Número de Estados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EA5587-5876-10DF-3A8F-9BF14D802039}"/>
              </a:ext>
            </a:extLst>
          </p:cNvPr>
          <p:cNvSpPr txBox="1"/>
          <p:nvPr/>
        </p:nvSpPr>
        <p:spPr>
          <a:xfrm>
            <a:off x="8182416" y="3244334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Estado das vias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1A79808-AC57-4A90-73F3-9659DDBAC94E}"/>
              </a:ext>
            </a:extLst>
          </p:cNvPr>
          <p:cNvCxnSpPr/>
          <p:nvPr/>
        </p:nvCxnSpPr>
        <p:spPr>
          <a:xfrm>
            <a:off x="6096000" y="2485176"/>
            <a:ext cx="0" cy="43728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2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BABD3A-CB70-4648-BBDC-952F951E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BR" sz="3200"/>
              <a:t>Número de Vias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69C9E1-38DF-FD06-FDEE-CFB6F7B44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pt-BR" sz="1800" b="0" i="0" dirty="0">
                <a:effectLst/>
              </a:rPr>
              <a:t>Este é o número de portas ou conexões na válvula. As válvulas podem ter duas, três, quatro, cinco ou até mais vias. Uma válvula de duas vias, por exemplo, tem uma entrada e uma saída. Uma válvula de três vias tem uma entrada, uma saída e um escape.</a:t>
            </a:r>
            <a:endParaRPr lang="pt-BR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1B41EE-159F-56F7-9946-BA220F03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6" y="3983644"/>
            <a:ext cx="5481509" cy="1411488"/>
          </a:xfrm>
          <a:prstGeom prst="rect">
            <a:avLst/>
          </a:prstGeom>
        </p:spPr>
      </p:pic>
      <p:pic>
        <p:nvPicPr>
          <p:cNvPr id="2050" name="Picture 2" descr="Automação Industrial">
            <a:extLst>
              <a:ext uri="{FF2B5EF4-FFF2-40B4-BE49-F238E27FC236}">
                <a16:creationId xmlns:a16="http://schemas.microsoft.com/office/drawing/2014/main" id="{7DEEAA63-003C-7AE7-91F5-DC827282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217" y="4074946"/>
            <a:ext cx="5523082" cy="122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F922B-4E5B-FD56-7586-333B95E9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77B5E8D-2DAF-5518-B28C-9324A6D03191}"/>
              </a:ext>
            </a:extLst>
          </p:cNvPr>
          <p:cNvCxnSpPr/>
          <p:nvPr/>
        </p:nvCxnSpPr>
        <p:spPr>
          <a:xfrm>
            <a:off x="6096000" y="2485176"/>
            <a:ext cx="0" cy="43728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B3E258-6B93-A880-B250-56D7A397E3DE}"/>
              </a:ext>
            </a:extLst>
          </p:cNvPr>
          <p:cNvSpPr txBox="1"/>
          <p:nvPr/>
        </p:nvSpPr>
        <p:spPr>
          <a:xfrm>
            <a:off x="1870564" y="3429000"/>
            <a:ext cx="20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Quantidade de Vias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FCCA5-AB83-5C69-3752-9AA353A5A901}"/>
              </a:ext>
            </a:extLst>
          </p:cNvPr>
          <p:cNvSpPr txBox="1"/>
          <p:nvPr/>
        </p:nvSpPr>
        <p:spPr>
          <a:xfrm>
            <a:off x="7964132" y="3318369"/>
            <a:ext cx="162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Estado das Vias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3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2B1D9B-DA01-E597-9F2B-A4B788E3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BR" sz="3200" dirty="0"/>
              <a:t>Tipo de Acionamento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04297-D9E9-0A05-F3C6-B6FCE5C3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pt-BR" sz="1800" dirty="0"/>
              <a:t>O tipo de acionamento de uma válvula de controle direcional define a sua aplicação no circuito. </a:t>
            </a:r>
          </a:p>
          <a:p>
            <a:r>
              <a:rPr lang="pt-BR" sz="1800" dirty="0"/>
              <a:t>Estes acionamentos podem ocorrer por força muscular, mecânica, pneumática, hidráulica ou elétrica.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8C3BCF88-93BF-2590-EC34-5F808910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69" y="2729397"/>
            <a:ext cx="3958936" cy="3483864"/>
          </a:xfrm>
          <a:prstGeom prst="rect">
            <a:avLst/>
          </a:prstGeom>
        </p:spPr>
      </p:pic>
      <p:pic>
        <p:nvPicPr>
          <p:cNvPr id="3078" name="Picture 6" descr="Entendendo a simbologia das Válvulas Direcionais Pneumáticas - Tecniar">
            <a:extLst>
              <a:ext uri="{FF2B5EF4-FFF2-40B4-BE49-F238E27FC236}">
                <a16:creationId xmlns:a16="http://schemas.microsoft.com/office/drawing/2014/main" id="{7DCCBE47-504A-6075-5B8C-AA4AFCEA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270059"/>
            <a:ext cx="5523082" cy="240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E1C52F-0757-0751-D788-21E65C42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5352AF5-B85E-9FED-38C6-0552CB49E7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8D2986-1967-F19B-CA8E-64ADDA2B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800"/>
              <a:t>Estado Inicial das Válvulas</a:t>
            </a:r>
            <a:endParaRPr lang="en-US" sz="280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4B4159-5E2F-DCC8-304C-E8ABFE6F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 dirty="0"/>
              <a:t>Os termos Normalmente Aberto (NA) e Normalmente Fechado (NF) são amplamente utilizados para descrever o estado de uma válvula em sua condição de repouso.</a:t>
            </a:r>
            <a:endParaRPr lang="en-US" sz="1800" dirty="0"/>
          </a:p>
        </p:txBody>
      </p:sp>
      <p:pic>
        <p:nvPicPr>
          <p:cNvPr id="4098" name="Picture 2" descr="Como funciona uma válvula direcional? - M&amp;S Industrial">
            <a:extLst>
              <a:ext uri="{FF2B5EF4-FFF2-40B4-BE49-F238E27FC236}">
                <a16:creationId xmlns:a16="http://schemas.microsoft.com/office/drawing/2014/main" id="{C5F438E7-BC63-86A2-85E4-800A9ADE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2219" y="2863617"/>
            <a:ext cx="3404616" cy="32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álvulas:">
            <a:extLst>
              <a:ext uri="{FF2B5EF4-FFF2-40B4-BE49-F238E27FC236}">
                <a16:creationId xmlns:a16="http://schemas.microsoft.com/office/drawing/2014/main" id="{285FDAD5-22FE-FEEB-7DBF-AF4C4910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9054" y="2698671"/>
            <a:ext cx="3584448" cy="3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22A73-992B-0786-7483-A62CB51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54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9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Freeform: Shape 512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1" name="Freeform: Shape 51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72AC97-2ED0-58F7-FADF-BC42344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Simbologia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Válvulas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tividade de Pneumática e Eletropneumática - Automação Eletro-pneumática e  Eletro-hidráulica">
            <a:extLst>
              <a:ext uri="{FF2B5EF4-FFF2-40B4-BE49-F238E27FC236}">
                <a16:creationId xmlns:a16="http://schemas.microsoft.com/office/drawing/2014/main" id="{07169722-FC12-E861-DA36-157B7EFB05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590944"/>
            <a:ext cx="6408836" cy="35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9B05E6-C902-5501-2245-2ED77FB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7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23406-5A76-27BB-5A6C-F206699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pt-BR" sz="4000" dirty="0"/>
              <a:t>Válvulas Pneumáticas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9B9093-5088-BAB4-6AAB-2C4342B6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dirty="0"/>
              <a:t>Válvula Distribuidora</a:t>
            </a:r>
          </a:p>
          <a:p>
            <a:pPr lvl="1" algn="just"/>
            <a:r>
              <a:rPr lang="pt-BR" sz="2000" dirty="0"/>
              <a:t>Possui 8 saídas de ar comprimido com conexões de engate rápido com retenção, tipo </a:t>
            </a:r>
            <a:r>
              <a:rPr lang="pt-BR" sz="2000" dirty="0" err="1"/>
              <a:t>quick</a:t>
            </a:r>
            <a:r>
              <a:rPr lang="pt-BR" sz="2000" dirty="0"/>
              <a:t> star, para tubos flexíveis com ∅ externo de 4 mm </a:t>
            </a:r>
          </a:p>
          <a:p>
            <a:pPr lvl="1" algn="just"/>
            <a:r>
              <a:rPr lang="pt-BR" sz="2000" dirty="0"/>
              <a:t>Montado sobre base de fixação rápida no tampo do painel, sem o uso de ferramentas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532FBB-D054-0555-F491-4E3F1682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532" y="4407476"/>
            <a:ext cx="2623338" cy="15684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FAF40F-0CBC-44DA-6F5A-8CEA6B3B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61" y="1210011"/>
            <a:ext cx="5177803" cy="2901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E1B28A-89AE-71FD-FE59-00481B09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4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F29C4816-CB21-420B-9EB4-9E56713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B6F015-5E82-B4AA-20DF-F31117EF3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410200" cy="6857999"/>
          </a:xfrm>
          <a:prstGeom prst="rect">
            <a:avLst/>
          </a:prstGeom>
          <a:ln>
            <a:noFill/>
          </a:ln>
          <a:effectLst>
            <a:outerShdw blurRad="279400" dist="165100" dir="2040000" sx="92000" sy="92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04CEF4-0508-231D-D1FF-CF0D2B7C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738453"/>
            <a:ext cx="3893326" cy="2575116"/>
          </a:xfrm>
        </p:spPr>
        <p:txBody>
          <a:bodyPr>
            <a:normAutofit/>
          </a:bodyPr>
          <a:lstStyle/>
          <a:p>
            <a:r>
              <a:rPr lang="pt-BR" sz="4000" dirty="0"/>
              <a:t>Válvula direcional de 3/2 vias NF (botão pulsador)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75AA5-1DE1-59A6-8BCD-8081DE26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14" y="738453"/>
            <a:ext cx="3318411" cy="34708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7E33F2-FFA0-AB8A-110B-F548DDA9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39" y="4888683"/>
            <a:ext cx="2295960" cy="126737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FE3BCB-423D-C624-2FCE-B859A18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83C87BA-F7E3-66EC-9A04-5FC610EDA5D5}"/>
              </a:ext>
            </a:extLst>
          </p:cNvPr>
          <p:cNvSpPr txBox="1">
            <a:spLocks/>
          </p:cNvSpPr>
          <p:nvPr/>
        </p:nvSpPr>
        <p:spPr>
          <a:xfrm>
            <a:off x="565203" y="3782290"/>
            <a:ext cx="4740128" cy="2634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/>
              <a:t>3 vias de trabalho. </a:t>
            </a:r>
          </a:p>
          <a:p>
            <a:pPr algn="just"/>
            <a:r>
              <a:rPr lang="pt-BR" sz="2000" dirty="0"/>
              <a:t>2 posições de comando posição normal fechada (NF).</a:t>
            </a:r>
          </a:p>
          <a:p>
            <a:pPr algn="just"/>
            <a:r>
              <a:rPr lang="pt-BR" sz="2000" dirty="0"/>
              <a:t>Acionamento por botão pulsador liso </a:t>
            </a:r>
          </a:p>
          <a:p>
            <a:pPr algn="just"/>
            <a:r>
              <a:rPr lang="pt-BR" sz="2000" dirty="0"/>
              <a:t>Retorno por mola.</a:t>
            </a:r>
          </a:p>
          <a:p>
            <a:pPr marL="0" indent="0" algn="just">
              <a:buNone/>
            </a:pPr>
            <a:endParaRPr lang="pt-BR" sz="2000" dirty="0"/>
          </a:p>
          <a:p>
            <a:pPr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1098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EA782-F44D-A738-C6C4-7870E98B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3691"/>
            <a:ext cx="5190846" cy="1716553"/>
          </a:xfrm>
        </p:spPr>
        <p:txBody>
          <a:bodyPr>
            <a:normAutofit/>
          </a:bodyPr>
          <a:lstStyle/>
          <a:p>
            <a:r>
              <a:rPr lang="pt-BR" sz="3700"/>
              <a:t>Válvula direcional de 3/2 vias NF (botão giratório com trava)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dist="241300" dir="8580000" sx="90000" sy="90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3ECE97-E4A5-8FBC-52AE-19865DC7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7" y="367434"/>
            <a:ext cx="3199382" cy="35374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0CECFC-0388-DAF0-13E7-DAE96F23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32" y="3999345"/>
            <a:ext cx="3203058" cy="200191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FE713E-A062-32AB-B9CB-BFEC8F7F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3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FC8DFC1-D7F6-B6E6-3CFC-F5E63736284D}"/>
              </a:ext>
            </a:extLst>
          </p:cNvPr>
          <p:cNvSpPr txBox="1">
            <a:spLocks/>
          </p:cNvSpPr>
          <p:nvPr/>
        </p:nvSpPr>
        <p:spPr>
          <a:xfrm>
            <a:off x="758952" y="2723857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/>
              <a:t>3 vias de trabalho. </a:t>
            </a:r>
          </a:p>
          <a:p>
            <a:pPr algn="just"/>
            <a:r>
              <a:rPr lang="pt-BR" sz="2000" dirty="0"/>
              <a:t>2 posições de comando posição normal fechada (NF).</a:t>
            </a:r>
          </a:p>
          <a:p>
            <a:pPr algn="just"/>
            <a:r>
              <a:rPr lang="pt-BR" sz="2000" dirty="0"/>
              <a:t>Acionamento por botão seletor giratório </a:t>
            </a:r>
          </a:p>
          <a:p>
            <a:pPr algn="just"/>
            <a:r>
              <a:rPr lang="pt-BR" sz="2000" dirty="0" err="1"/>
              <a:t>Detente</a:t>
            </a:r>
            <a:r>
              <a:rPr lang="pt-BR" sz="2000" dirty="0"/>
              <a:t> para travamento nas 2 posições.</a:t>
            </a:r>
          </a:p>
          <a:p>
            <a:pPr algn="just"/>
            <a:r>
              <a:rPr lang="pt-BR" sz="2000" dirty="0"/>
              <a:t>Retorno por mola.</a:t>
            </a:r>
          </a:p>
          <a:p>
            <a:pPr marL="0" indent="0" algn="just">
              <a:buNone/>
            </a:pPr>
            <a:endParaRPr lang="pt-BR" sz="2000" dirty="0"/>
          </a:p>
          <a:p>
            <a:pPr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2685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F0AB4-224A-B5E8-27FD-15D1EC21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0" y="745280"/>
            <a:ext cx="5911272" cy="1499591"/>
          </a:xfrm>
        </p:spPr>
        <p:txBody>
          <a:bodyPr>
            <a:normAutofit fontScale="90000"/>
          </a:bodyPr>
          <a:lstStyle/>
          <a:p>
            <a:r>
              <a:rPr lang="pt-BR" dirty="0"/>
              <a:t>Válvula direcional de 3/2 vias NF (botão cogumelo com trava)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1902BD-B362-63E1-F7D6-A7225548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02" y="3258685"/>
            <a:ext cx="4185343" cy="285403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3 vias de trabalho </a:t>
            </a:r>
          </a:p>
          <a:p>
            <a:pPr algn="just"/>
            <a:r>
              <a:rPr lang="pt-BR" dirty="0"/>
              <a:t>2 posições de comando </a:t>
            </a:r>
          </a:p>
          <a:p>
            <a:pPr algn="just"/>
            <a:r>
              <a:rPr lang="pt-BR" dirty="0"/>
              <a:t>posição normal fechada (NF) </a:t>
            </a:r>
          </a:p>
          <a:p>
            <a:pPr algn="just"/>
            <a:r>
              <a:rPr lang="pt-BR" dirty="0"/>
              <a:t>acionamento por botão de emergência tipo cogumelo.</a:t>
            </a:r>
          </a:p>
          <a:p>
            <a:pPr algn="just"/>
            <a:r>
              <a:rPr lang="pt-BR" dirty="0" err="1"/>
              <a:t>detente</a:t>
            </a:r>
            <a:r>
              <a:rPr lang="pt-BR" dirty="0"/>
              <a:t> para travamento nas 2 posições.</a:t>
            </a:r>
          </a:p>
          <a:p>
            <a:pPr algn="just"/>
            <a:r>
              <a:rPr lang="pt-BR" dirty="0"/>
              <a:t>Retorno por mola.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FB4077-CD69-456A-18D3-2251A0AF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19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9DBCB2-9875-293C-7BA2-95ABFE6F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76" y="745280"/>
            <a:ext cx="3177381" cy="34402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CE5CC4-903A-D103-B2A6-8B17EC8C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17" y="5201268"/>
            <a:ext cx="2091834" cy="104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4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58219A-1447-3554-7FCB-3CDC90BA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pt-BR" sz="5200"/>
              <a:t>Objetivos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CE9C7A-D02B-3C84-6FCD-1809B6036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algn="just"/>
            <a:r>
              <a:rPr lang="pt-BR" sz="2200" dirty="0"/>
              <a:t>Ensinar</a:t>
            </a:r>
            <a:r>
              <a:rPr lang="pt-BR" sz="2200" i="0" dirty="0">
                <a:effectLst/>
              </a:rPr>
              <a:t> onde atuam os circuitos pneumáticos e eletropneumáticos na indústria.</a:t>
            </a:r>
          </a:p>
          <a:p>
            <a:pPr algn="just"/>
            <a:r>
              <a:rPr lang="pt-BR" sz="2200" dirty="0"/>
              <a:t>E</a:t>
            </a:r>
            <a:r>
              <a:rPr lang="pt-BR" sz="2200" i="0" dirty="0">
                <a:effectLst/>
              </a:rPr>
              <a:t>xplicar </a:t>
            </a:r>
            <a:r>
              <a:rPr lang="pt-BR" sz="2200" dirty="0"/>
              <a:t>como funciona </a:t>
            </a:r>
            <a:r>
              <a:rPr lang="pt-BR" sz="2200" i="0" dirty="0">
                <a:effectLst/>
              </a:rPr>
              <a:t>os componentes dos circuitos pneumáticos e eletropneumáticos da Bancada FESTO. </a:t>
            </a:r>
          </a:p>
          <a:p>
            <a:pPr algn="just"/>
            <a:r>
              <a:rPr lang="pt-BR" sz="2200" i="0" dirty="0">
                <a:effectLst/>
              </a:rPr>
              <a:t>Preparação para atividades práticas em laboratório.</a:t>
            </a: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2FB473-70A9-98D8-9E02-65D2B4C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6075" y="6356350"/>
            <a:ext cx="128016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Lâmpada em tela de fundo amarela com cabo e feixes de luz traçados">
            <a:extLst>
              <a:ext uri="{FF2B5EF4-FFF2-40B4-BE49-F238E27FC236}">
                <a16:creationId xmlns:a16="http://schemas.microsoft.com/office/drawing/2014/main" id="{336F6472-E1D8-FEB8-2C44-C732C2453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16" r="7658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6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F0AB4-224A-B5E8-27FD-15D1EC21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6" y="745280"/>
            <a:ext cx="5911272" cy="1499591"/>
          </a:xfrm>
        </p:spPr>
        <p:txBody>
          <a:bodyPr>
            <a:normAutofit/>
          </a:bodyPr>
          <a:lstStyle/>
          <a:p>
            <a:r>
              <a:rPr lang="pt-BR" sz="4400" dirty="0"/>
              <a:t>Válvula direcional de 3/2 vias NA (botão pulsador)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1902BD-B362-63E1-F7D6-A7225548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02" y="3258685"/>
            <a:ext cx="4185343" cy="2854035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3 vias de trabalho </a:t>
            </a:r>
          </a:p>
          <a:p>
            <a:r>
              <a:rPr lang="pt-BR" sz="2800" dirty="0"/>
              <a:t>2 posições de comando </a:t>
            </a:r>
          </a:p>
          <a:p>
            <a:r>
              <a:rPr lang="pt-BR" sz="2800" dirty="0"/>
              <a:t>Posição normal aberta (NA)</a:t>
            </a:r>
          </a:p>
          <a:p>
            <a:r>
              <a:rPr lang="pt-BR" sz="2800" dirty="0"/>
              <a:t>Acionamento por botão pulsador liso e </a:t>
            </a:r>
            <a:r>
              <a:rPr lang="pt-BR" sz="2800" dirty="0" err="1"/>
              <a:t>servopiloto</a:t>
            </a:r>
            <a:r>
              <a:rPr lang="pt-BR" sz="2800" dirty="0"/>
              <a:t>.</a:t>
            </a:r>
          </a:p>
          <a:p>
            <a:r>
              <a:rPr lang="pt-BR" sz="2800" dirty="0"/>
              <a:t>Retorno por mola.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FB4077-CD69-456A-18D3-2251A0AF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CD924D-6140-2227-0702-E2DAF9CB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876" y="501650"/>
            <a:ext cx="2887090" cy="38082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237E81-F86D-ECB0-9F35-E2791438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01" y="4968918"/>
            <a:ext cx="3036265" cy="138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A2EDC0-B3D2-859F-2F11-C6F759C4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000"/>
              <a:t>Válvula direcional de 3/2 vias NF (rolete mecânico)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9139A-656F-5470-A57F-81DF08BB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3 vias de trabalho </a:t>
            </a:r>
          </a:p>
          <a:p>
            <a:r>
              <a:rPr lang="pt-BR" sz="2200" dirty="0"/>
              <a:t>2 posições de comando </a:t>
            </a:r>
          </a:p>
          <a:p>
            <a:r>
              <a:rPr lang="pt-BR" sz="2200" dirty="0"/>
              <a:t>Posição normal fechada (NF) </a:t>
            </a:r>
          </a:p>
          <a:p>
            <a:r>
              <a:rPr lang="pt-BR" sz="2200" dirty="0"/>
              <a:t>Acionamento por rolete mecânico </a:t>
            </a:r>
          </a:p>
          <a:p>
            <a:r>
              <a:rPr lang="pt-BR" sz="2200" dirty="0"/>
              <a:t>Reposicionamento por mola</a:t>
            </a:r>
          </a:p>
          <a:p>
            <a:r>
              <a:rPr lang="pt-BR" sz="2200" dirty="0"/>
              <a:t>Usado como “sensor” de início e fim de curso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608EAD-AE4A-6011-9E59-17A7D63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486" y="329183"/>
            <a:ext cx="3960924" cy="3429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463AC2-F3E0-C79A-C60A-1F16AC30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67" y="4079193"/>
            <a:ext cx="3781274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2FB5A2-C853-4144-C17E-2D00CF69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264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A8C75E-55FC-3D2A-0087-AA7F75D6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Válvula direcional de 3/2 vias NF (gatilho)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8993CE-4B17-5D5E-25DC-72224850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3 vias de trabalho </a:t>
            </a:r>
          </a:p>
          <a:p>
            <a:r>
              <a:rPr lang="pt-BR" sz="2200" dirty="0"/>
              <a:t>2 posições de comando </a:t>
            </a:r>
          </a:p>
          <a:p>
            <a:r>
              <a:rPr lang="pt-BR" sz="2200" dirty="0"/>
              <a:t>Posição normal fechada (NF)</a:t>
            </a:r>
          </a:p>
          <a:p>
            <a:r>
              <a:rPr lang="pt-BR" sz="2200" dirty="0"/>
              <a:t>Acionamento por rolete escamoteável (gatilho)</a:t>
            </a:r>
          </a:p>
          <a:p>
            <a:r>
              <a:rPr lang="pt-BR" sz="2200" dirty="0"/>
              <a:t>Reposicionamento por mola.</a:t>
            </a:r>
          </a:p>
          <a:p>
            <a:r>
              <a:rPr lang="pt-BR" sz="2200" dirty="0"/>
              <a:t>Usado na sobreposição de circuitos pneumáticos (A+B+B-A-).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360381-862A-7828-3BE6-7D396970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6" y="448408"/>
            <a:ext cx="4014216" cy="33575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A84613-BF6D-C313-941D-BD0E593A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56" y="4349829"/>
            <a:ext cx="3376815" cy="154304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E25DE9-4B82-E7DB-2217-F0933713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2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F83E84-34F7-35DC-54A7-598626CB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Válvula direcional de 3/2 vias NF (simples piloto)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B9F6B-2185-2B70-62BA-93D4C82C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3 vias de trabalho </a:t>
            </a:r>
          </a:p>
          <a:p>
            <a:r>
              <a:rPr lang="pt-BR" sz="2200" dirty="0"/>
              <a:t>2 posições de comando </a:t>
            </a:r>
          </a:p>
          <a:p>
            <a:r>
              <a:rPr lang="pt-BR" sz="2200" dirty="0"/>
              <a:t>Posição normal fechada (NF) </a:t>
            </a:r>
          </a:p>
          <a:p>
            <a:r>
              <a:rPr lang="pt-BR" sz="2200" dirty="0"/>
              <a:t>Acionamento por pressão piloto direta.</a:t>
            </a:r>
          </a:p>
          <a:p>
            <a:r>
              <a:rPr lang="pt-BR" sz="2200" dirty="0"/>
              <a:t>Reposicionamento por mola.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D989FF-0CE6-6AEB-9226-ABE9AC8B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46" y="329183"/>
            <a:ext cx="3340003" cy="3429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86C44E0-AC3D-CDC1-8C2D-665ABDC7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79" y="4079193"/>
            <a:ext cx="3600250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C29F5B-99BF-5066-E21A-DEC18421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91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70C477-794E-ABFB-F8AD-36DF25FA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Válvula direcional de 3/2 vias NA (simples piloto)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C25B0D-D37D-B68B-D049-017938EEF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3 vias de trabalho </a:t>
            </a:r>
          </a:p>
          <a:p>
            <a:r>
              <a:rPr lang="pt-BR" sz="2200" dirty="0"/>
              <a:t>2 posições de comando </a:t>
            </a:r>
          </a:p>
          <a:p>
            <a:r>
              <a:rPr lang="pt-BR" sz="2200" dirty="0"/>
              <a:t>Posição normal aberta (NA) </a:t>
            </a:r>
          </a:p>
          <a:p>
            <a:r>
              <a:rPr lang="pt-BR" sz="2200" dirty="0"/>
              <a:t>Acionamento por pressão piloto direta </a:t>
            </a:r>
          </a:p>
          <a:p>
            <a:r>
              <a:rPr lang="pt-BR" sz="2200" dirty="0"/>
              <a:t>Reposicionamento por mola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6E5761-2307-718B-D0E5-FFFD66C5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36" y="586930"/>
            <a:ext cx="3078179" cy="35415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6CF40B-E3B9-ADF3-2305-5245C33B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36" y="4568647"/>
            <a:ext cx="2982212" cy="151303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591097-350B-A0DC-A2EC-B3A92BCC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60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7589DC-2ADF-5FCE-9F19-7370E4EB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Válvula temporizadora de 3/2 vias NF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0F70FB-DA68-FAFC-C343-DB81EBCA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3 vias de trabalho </a:t>
            </a:r>
          </a:p>
          <a:p>
            <a:r>
              <a:rPr lang="pt-BR" sz="2200" dirty="0"/>
              <a:t>2 posições de comando </a:t>
            </a:r>
          </a:p>
          <a:p>
            <a:r>
              <a:rPr lang="pt-BR" sz="2200" dirty="0"/>
              <a:t>posição normal fechada (NF) </a:t>
            </a:r>
          </a:p>
          <a:p>
            <a:r>
              <a:rPr lang="pt-BR" sz="2200" dirty="0"/>
              <a:t>Acionamento pneumático por pressão piloto direta.</a:t>
            </a:r>
          </a:p>
          <a:p>
            <a:r>
              <a:rPr lang="pt-BR" sz="2200" dirty="0"/>
              <a:t>Retorno por mola. </a:t>
            </a:r>
          </a:p>
          <a:p>
            <a:r>
              <a:rPr lang="pt-BR" sz="2200" dirty="0"/>
              <a:t>Botão de regulagem com escala graduada. </a:t>
            </a:r>
          </a:p>
          <a:p>
            <a:r>
              <a:rPr lang="pt-BR" sz="2200" dirty="0"/>
              <a:t>Ajuste manual progressivo de 0 a 30 segundos.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5F77F7-9EAC-21D2-16FC-2EF84151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23" y="329183"/>
            <a:ext cx="3531849" cy="3429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CCF66C-50FD-8512-17F0-0F89D4B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234945"/>
            <a:ext cx="3531849" cy="16481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EC5E2D-B7F2-3C1B-0F9F-12C48942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7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C7374-47E8-90CB-0F45-1C5B09C8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4160" cy="1382194"/>
          </a:xfrm>
        </p:spPr>
        <p:txBody>
          <a:bodyPr>
            <a:normAutofit fontScale="90000"/>
          </a:bodyPr>
          <a:lstStyle/>
          <a:p>
            <a:pPr algn="just"/>
            <a:r>
              <a:rPr lang="pt-BR" dirty="0"/>
              <a:t>Válvula direcional de 4/2 vias (botão giratório com trava)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0D043F-EDC1-E196-941D-B929EB70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9852"/>
            <a:ext cx="6142002" cy="273405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4 vias de trabalho </a:t>
            </a:r>
          </a:p>
          <a:p>
            <a:pPr algn="just"/>
            <a:r>
              <a:rPr lang="pt-BR" dirty="0"/>
              <a:t>2 posições de comando </a:t>
            </a:r>
          </a:p>
          <a:p>
            <a:pPr algn="just"/>
            <a:r>
              <a:rPr lang="pt-BR" dirty="0"/>
              <a:t>acionamento por botão seletor giratório e servocomando </a:t>
            </a:r>
          </a:p>
          <a:p>
            <a:pPr algn="just"/>
            <a:r>
              <a:rPr lang="pt-BR" dirty="0" err="1"/>
              <a:t>detente</a:t>
            </a:r>
            <a:r>
              <a:rPr lang="pt-BR" dirty="0"/>
              <a:t> para travamento nas 2 posições.</a:t>
            </a:r>
          </a:p>
          <a:p>
            <a:pPr algn="just"/>
            <a:r>
              <a:rPr lang="pt-BR" dirty="0"/>
              <a:t>Retorno por mola.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09EB63-1F98-1329-860B-86ECBDD9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7E9988-DB89-27BB-5212-F2E1025A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005" y="1138943"/>
            <a:ext cx="3465195" cy="29775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58CE13-57AA-C1F2-FE82-4B1C2D6A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0" y="4863365"/>
            <a:ext cx="3004340" cy="11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EC0E9-9340-923A-4C24-1728376F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99" y="609569"/>
            <a:ext cx="6685230" cy="1110590"/>
          </a:xfrm>
        </p:spPr>
        <p:txBody>
          <a:bodyPr>
            <a:normAutofit fontScale="90000"/>
          </a:bodyPr>
          <a:lstStyle/>
          <a:p>
            <a:r>
              <a:rPr lang="pt-BR" dirty="0"/>
              <a:t>Válvula direcional de 5/2 vias (simples piloto)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F67C67-D399-0029-95C3-BCB44128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51" y="2244437"/>
            <a:ext cx="6483926" cy="4111913"/>
          </a:xfrm>
        </p:spPr>
        <p:txBody>
          <a:bodyPr/>
          <a:lstStyle/>
          <a:p>
            <a:r>
              <a:rPr lang="pt-BR" dirty="0"/>
              <a:t>5 vias de trabalho </a:t>
            </a:r>
          </a:p>
          <a:p>
            <a:r>
              <a:rPr lang="pt-BR" dirty="0"/>
              <a:t>2 posições de comando </a:t>
            </a:r>
          </a:p>
          <a:p>
            <a:r>
              <a:rPr lang="pt-BR" dirty="0"/>
              <a:t>Acionamento pneumático por pressão piloto direta </a:t>
            </a:r>
          </a:p>
          <a:p>
            <a:r>
              <a:rPr lang="pt-BR" dirty="0"/>
              <a:t>Retorno por mola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CEF6F8-9B8B-35C8-736C-72D4467C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27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044E07-0F6E-072B-902B-62676A53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01" y="1008312"/>
            <a:ext cx="3400900" cy="34866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BD23C-A913-DFB1-B294-F7188410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6" y="5012053"/>
            <a:ext cx="2318555" cy="11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Válvula direcional de 5/2 vias (duplo piloto)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5 vias de trabalho. </a:t>
            </a:r>
          </a:p>
          <a:p>
            <a:r>
              <a:rPr lang="pt-BR" sz="2200" dirty="0"/>
              <a:t>2 posições de comando. </a:t>
            </a:r>
          </a:p>
          <a:p>
            <a:r>
              <a:rPr lang="pt-BR" sz="2200" dirty="0"/>
              <a:t>Acionamento por pulso de pressão piloto direta, de ambos os lados.</a:t>
            </a:r>
          </a:p>
          <a:p>
            <a:r>
              <a:rPr lang="pt-BR" sz="2200" dirty="0"/>
              <a:t>Acionamento manual auxiliar. </a:t>
            </a:r>
          </a:p>
          <a:p>
            <a:r>
              <a:rPr lang="pt-BR" sz="2200" dirty="0"/>
              <a:t>Comportamento de memória (</a:t>
            </a:r>
            <a:r>
              <a:rPr lang="pt-BR" sz="2200" dirty="0" err="1"/>
              <a:t>bi-estável</a:t>
            </a:r>
            <a:r>
              <a:rPr lang="pt-BR" sz="2200" dirty="0"/>
              <a:t>).</a:t>
            </a:r>
          </a:p>
        </p:txBody>
      </p:sp>
      <p:pic>
        <p:nvPicPr>
          <p:cNvPr id="6" name="Imagem 5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60714219-B1CA-5E40-06EC-C64A27A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524" y="329183"/>
            <a:ext cx="3764847" cy="342996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413912F-4509-8912-1CF5-53CDE92C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524" y="4222267"/>
            <a:ext cx="3537481" cy="196822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1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71E9A-6D35-DC30-67F1-7F99F8AD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4" y="745371"/>
            <a:ext cx="6971168" cy="1210177"/>
          </a:xfrm>
        </p:spPr>
        <p:txBody>
          <a:bodyPr>
            <a:normAutofit fontScale="90000"/>
          </a:bodyPr>
          <a:lstStyle/>
          <a:p>
            <a:r>
              <a:rPr lang="pt-BR" dirty="0"/>
              <a:t>Válvula alternadora (elemento OU)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4BA5BF-E5EE-515C-145C-04F2B700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54" y="2471719"/>
            <a:ext cx="5257800" cy="2752131"/>
          </a:xfrm>
        </p:spPr>
        <p:txBody>
          <a:bodyPr>
            <a:normAutofit/>
          </a:bodyPr>
          <a:lstStyle/>
          <a:p>
            <a:r>
              <a:rPr lang="pt-BR" sz="2400" dirty="0"/>
              <a:t>Pressão de trabalho: de 1 a 10 bar </a:t>
            </a:r>
          </a:p>
          <a:p>
            <a:r>
              <a:rPr lang="pt-BR" sz="2400" dirty="0"/>
              <a:t>Vazão nominal: 500 </a:t>
            </a:r>
            <a:r>
              <a:rPr lang="pt-BR" sz="2400" dirty="0" err="1"/>
              <a:t>lpm</a:t>
            </a:r>
            <a:r>
              <a:rPr lang="pt-BR" sz="2400" dirty="0"/>
              <a:t> </a:t>
            </a:r>
          </a:p>
          <a:p>
            <a:r>
              <a:rPr lang="pt-BR" sz="2400" dirty="0"/>
              <a:t>temperatura de trabalho: de -10 a +60°C </a:t>
            </a:r>
          </a:p>
          <a:p>
            <a:r>
              <a:rPr lang="pt-BR" sz="2400" dirty="0"/>
              <a:t>O ar passa pela saída quando uma ou mais entradas recebem ar.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E9B7A1-31A9-7EE1-5CFD-9977DDA3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76605C-D394-EF44-B1C3-E6478067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38" y="918928"/>
            <a:ext cx="3134162" cy="31055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AF2966-7D2E-CC8E-CE6A-6EBAF189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187" y="4614525"/>
            <a:ext cx="2159193" cy="13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5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7DE6A9-C389-D642-2307-1E2E4C94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Índice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D94412-E6BA-838B-0CEB-EE7F76FB0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pt-BR" sz="2200" dirty="0"/>
              <a:t>Introdução</a:t>
            </a:r>
          </a:p>
          <a:p>
            <a:r>
              <a:rPr lang="pt-BR" sz="2200" dirty="0"/>
              <a:t>Componentes da Bancada FESTO</a:t>
            </a:r>
          </a:p>
          <a:p>
            <a:pPr lvl="1"/>
            <a:r>
              <a:rPr lang="pt-BR" sz="2200" dirty="0"/>
              <a:t>Compressor e Reservatório de Ar</a:t>
            </a:r>
          </a:p>
          <a:p>
            <a:pPr lvl="1"/>
            <a:r>
              <a:rPr lang="pt-BR" sz="2200" dirty="0"/>
              <a:t>Filtros, Reguladores e Lubrificadores</a:t>
            </a:r>
          </a:p>
          <a:p>
            <a:pPr lvl="1"/>
            <a:r>
              <a:rPr lang="pt-BR" sz="2200" dirty="0"/>
              <a:t>Tubos e Conexões</a:t>
            </a:r>
          </a:p>
          <a:p>
            <a:pPr lvl="1"/>
            <a:r>
              <a:rPr lang="pt-BR" sz="2200" dirty="0"/>
              <a:t>Simbologia das Válvulas</a:t>
            </a:r>
          </a:p>
          <a:p>
            <a:pPr lvl="1"/>
            <a:r>
              <a:rPr lang="pt-BR" sz="2200" dirty="0"/>
              <a:t>Válvulas Pneumáticas</a:t>
            </a:r>
          </a:p>
          <a:p>
            <a:pPr lvl="1"/>
            <a:r>
              <a:rPr lang="pt-BR" sz="2200" dirty="0"/>
              <a:t>Cilindros Pneumáticos</a:t>
            </a:r>
          </a:p>
          <a:p>
            <a:pPr lvl="1"/>
            <a:r>
              <a:rPr lang="pt-BR" sz="2200" dirty="0"/>
              <a:t>Válvulas Eletropneumáticas</a:t>
            </a:r>
          </a:p>
          <a:p>
            <a:pPr lvl="1"/>
            <a:r>
              <a:rPr lang="pt-BR" sz="2200" dirty="0"/>
              <a:t>Sensores</a:t>
            </a:r>
          </a:p>
          <a:p>
            <a:pPr lvl="1"/>
            <a:r>
              <a:rPr lang="pt-BR" sz="2200" dirty="0"/>
              <a:t>Controlador Lógico Programável (CLP)</a:t>
            </a:r>
          </a:p>
          <a:p>
            <a:r>
              <a:rPr lang="pt-BR" sz="2200" dirty="0"/>
              <a:t>Conclusões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B45ADB-3487-E2EE-F326-E2D81A92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539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A6C37-3324-DD1F-0C2A-A94493CD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Válvula de simultaneidade (elemento E)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DA775-6315-C79A-B5BC-D282C0688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400" dirty="0"/>
              <a:t>Pressão de trabalho: de 1 a 10 bar.</a:t>
            </a:r>
          </a:p>
          <a:p>
            <a:r>
              <a:rPr lang="pt-BR" sz="2400" dirty="0"/>
              <a:t>O ar passa pela saída quando duas entradas recebem ar ao mesmo tempo.</a:t>
            </a:r>
          </a:p>
          <a:p>
            <a:endParaRPr lang="pt-BR" sz="2200" dirty="0"/>
          </a:p>
        </p:txBody>
      </p:sp>
      <p:pic>
        <p:nvPicPr>
          <p:cNvPr id="6" name="Imagem 5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E0D70C03-0170-7EA9-7DC2-AC552257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51" y="329183"/>
            <a:ext cx="3308194" cy="3429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9D8A53-6C53-CC47-6785-8854F0BA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94" y="4079193"/>
            <a:ext cx="2607420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5D998A-5E39-28AE-A664-635FAF93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52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018CFF-B444-C22F-0D55-EC32FB71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7028205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Válvula de escape rápido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BF866-C4CB-70AD-7EFD-807FDE1A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Aumenta em até 30% a velocidade do cilindro</a:t>
            </a:r>
          </a:p>
          <a:p>
            <a:r>
              <a:rPr lang="pt-BR" sz="2200" dirty="0"/>
              <a:t>Pressão de trabalho: de 0,5 a 10 bar.</a:t>
            </a:r>
          </a:p>
        </p:txBody>
      </p:sp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9D38FF16-8ACD-0AC3-7002-1A435475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832" y="3926887"/>
            <a:ext cx="2619943" cy="19085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2AE97C-9DA7-BC5F-909C-C0468E2F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605" y="1325880"/>
            <a:ext cx="3258884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B2D0E0-F70D-6D18-D2BF-5AEF9F79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52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12DFC6-3F55-AB7F-D4D3-8F4E887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6650303" cy="1330518"/>
          </a:xfrm>
        </p:spPr>
        <p:txBody>
          <a:bodyPr>
            <a:normAutofit/>
          </a:bodyPr>
          <a:lstStyle/>
          <a:p>
            <a:r>
              <a:rPr lang="pt-BR" sz="4400" dirty="0"/>
              <a:t>Válvula reguladora de fluxo unidirecional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C4F60-116B-8D3F-6718-EFAC3FB3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193779"/>
            <a:ext cx="6300992" cy="3908909"/>
          </a:xfrm>
        </p:spPr>
        <p:txBody>
          <a:bodyPr>
            <a:normAutofit/>
          </a:bodyPr>
          <a:lstStyle/>
          <a:p>
            <a:r>
              <a:rPr lang="pt-BR" sz="2000" dirty="0"/>
              <a:t>Estrangulamento em uma única direção </a:t>
            </a:r>
          </a:p>
          <a:p>
            <a:r>
              <a:rPr lang="pt-BR" sz="2000" dirty="0"/>
              <a:t>Retenção incorporada para permitir retorno livre </a:t>
            </a:r>
          </a:p>
          <a:p>
            <a:r>
              <a:rPr lang="pt-BR" sz="2000" dirty="0"/>
              <a:t>Ajuste manual progressivo por meio de parafuso de cabeça recartilhada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08504-D2A4-4E91-8DFB-8E297027A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69892" y="-4"/>
            <a:ext cx="3622108" cy="6859295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6958160 w 8515751"/>
              <a:gd name="connsiteY2" fmla="*/ 70714 h 6857999"/>
              <a:gd name="connsiteX3" fmla="*/ 692203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692203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6551836 w 8515751"/>
              <a:gd name="connsiteY6" fmla="*/ 669593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0 w 8515751"/>
              <a:gd name="connsiteY69" fmla="*/ 6857999 h 6857999"/>
              <a:gd name="connsiteX70" fmla="*/ 0 w 8515751"/>
              <a:gd name="connsiteY70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563966 w 8515751"/>
              <a:gd name="connsiteY26" fmla="*/ 3563516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598751 w 8515751"/>
              <a:gd name="connsiteY27" fmla="*/ 3704071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495097 w 8515751"/>
              <a:gd name="connsiteY24" fmla="*/ 3398562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495097 w 8515751"/>
              <a:gd name="connsiteY24" fmla="*/ 3398562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588668 w 8515751"/>
              <a:gd name="connsiteY24" fmla="*/ 3486026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588668 w 8515751"/>
              <a:gd name="connsiteY24" fmla="*/ 3486026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443166 w 8515751"/>
              <a:gd name="connsiteY6" fmla="*/ 46618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443166 w 8515751"/>
              <a:gd name="connsiteY6" fmla="*/ 46618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546095 w 8515751"/>
              <a:gd name="connsiteY6" fmla="*/ 43835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546095 w 8515751"/>
              <a:gd name="connsiteY6" fmla="*/ 43835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597190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597190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08934 w 8515751"/>
              <a:gd name="connsiteY14" fmla="*/ 2181255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08934 w 8515751"/>
              <a:gd name="connsiteY14" fmla="*/ 2181255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09516 w 8525109"/>
              <a:gd name="connsiteY2" fmla="*/ 93273 h 6859293"/>
              <a:gd name="connsiteX3" fmla="*/ 8048164 w 8525109"/>
              <a:gd name="connsiteY3" fmla="*/ 156119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048164 w 8525109"/>
              <a:gd name="connsiteY3" fmla="*/ 156119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6416010 w 8525109"/>
              <a:gd name="connsiteY59" fmla="*/ 6532769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378787 w 8525109"/>
              <a:gd name="connsiteY58" fmla="*/ 6426429 h 6859293"/>
              <a:gd name="connsiteX59" fmla="*/ 6416010 w 8525109"/>
              <a:gd name="connsiteY59" fmla="*/ 6532769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378787 w 8525109"/>
              <a:gd name="connsiteY58" fmla="*/ 6426429 h 6859293"/>
              <a:gd name="connsiteX59" fmla="*/ 6386119 w 8525109"/>
              <a:gd name="connsiteY59" fmla="*/ 65295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524887 w 8525109"/>
              <a:gd name="connsiteY57" fmla="*/ 6249538 h 6859293"/>
              <a:gd name="connsiteX58" fmla="*/ 6378787 w 8525109"/>
              <a:gd name="connsiteY58" fmla="*/ 6426429 h 6859293"/>
              <a:gd name="connsiteX59" fmla="*/ 6386119 w 8525109"/>
              <a:gd name="connsiteY59" fmla="*/ 65295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96072 w 8525109"/>
              <a:gd name="connsiteY55" fmla="*/ 6108482 h 6859293"/>
              <a:gd name="connsiteX56" fmla="*/ 6524887 w 8525109"/>
              <a:gd name="connsiteY56" fmla="*/ 6249538 h 6859293"/>
              <a:gd name="connsiteX57" fmla="*/ 6378787 w 8525109"/>
              <a:gd name="connsiteY57" fmla="*/ 6426429 h 6859293"/>
              <a:gd name="connsiteX58" fmla="*/ 6386119 w 8525109"/>
              <a:gd name="connsiteY58" fmla="*/ 6529594 h 6859293"/>
              <a:gd name="connsiteX59" fmla="*/ 6345764 w 8525109"/>
              <a:gd name="connsiteY59" fmla="*/ 6582653 h 6859293"/>
              <a:gd name="connsiteX60" fmla="*/ 6319732 w 8525109"/>
              <a:gd name="connsiteY60" fmla="*/ 6616734 h 6859293"/>
              <a:gd name="connsiteX61" fmla="*/ 6342151 w 8525109"/>
              <a:gd name="connsiteY61" fmla="*/ 6663823 h 6859293"/>
              <a:gd name="connsiteX62" fmla="*/ 6284371 w 8525109"/>
              <a:gd name="connsiteY62" fmla="*/ 6698219 h 6859293"/>
              <a:gd name="connsiteX63" fmla="*/ 6271742 w 8525109"/>
              <a:gd name="connsiteY63" fmla="*/ 6740121 h 6859293"/>
              <a:gd name="connsiteX64" fmla="*/ 6297326 w 8525109"/>
              <a:gd name="connsiteY64" fmla="*/ 6788280 h 6859293"/>
              <a:gd name="connsiteX65" fmla="*/ 6229226 w 8525109"/>
              <a:gd name="connsiteY65" fmla="*/ 6857684 h 6859293"/>
              <a:gd name="connsiteX66" fmla="*/ 0 w 8525109"/>
              <a:gd name="connsiteY66" fmla="*/ 6859293 h 6859293"/>
              <a:gd name="connsiteX67" fmla="*/ 0 w 8525109"/>
              <a:gd name="connsiteY67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96072 w 8525109"/>
              <a:gd name="connsiteY54" fmla="*/ 6108482 h 6859293"/>
              <a:gd name="connsiteX55" fmla="*/ 6524887 w 8525109"/>
              <a:gd name="connsiteY55" fmla="*/ 6249538 h 6859293"/>
              <a:gd name="connsiteX56" fmla="*/ 6378787 w 8525109"/>
              <a:gd name="connsiteY56" fmla="*/ 6426429 h 6859293"/>
              <a:gd name="connsiteX57" fmla="*/ 6386119 w 8525109"/>
              <a:gd name="connsiteY57" fmla="*/ 6529594 h 6859293"/>
              <a:gd name="connsiteX58" fmla="*/ 6345764 w 8525109"/>
              <a:gd name="connsiteY58" fmla="*/ 6582653 h 6859293"/>
              <a:gd name="connsiteX59" fmla="*/ 6319732 w 8525109"/>
              <a:gd name="connsiteY59" fmla="*/ 6616734 h 6859293"/>
              <a:gd name="connsiteX60" fmla="*/ 6342151 w 8525109"/>
              <a:gd name="connsiteY60" fmla="*/ 6663823 h 6859293"/>
              <a:gd name="connsiteX61" fmla="*/ 6284371 w 8525109"/>
              <a:gd name="connsiteY61" fmla="*/ 6698219 h 6859293"/>
              <a:gd name="connsiteX62" fmla="*/ 6271742 w 8525109"/>
              <a:gd name="connsiteY62" fmla="*/ 6740121 h 6859293"/>
              <a:gd name="connsiteX63" fmla="*/ 6297326 w 8525109"/>
              <a:gd name="connsiteY63" fmla="*/ 6788280 h 6859293"/>
              <a:gd name="connsiteX64" fmla="*/ 6229226 w 8525109"/>
              <a:gd name="connsiteY64" fmla="*/ 6857684 h 6859293"/>
              <a:gd name="connsiteX65" fmla="*/ 0 w 8525109"/>
              <a:gd name="connsiteY65" fmla="*/ 6859293 h 6859293"/>
              <a:gd name="connsiteX66" fmla="*/ 0 w 8525109"/>
              <a:gd name="connsiteY66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544853 w 8525109"/>
              <a:gd name="connsiteY54" fmla="*/ 6019582 h 6859293"/>
              <a:gd name="connsiteX55" fmla="*/ 6524887 w 8525109"/>
              <a:gd name="connsiteY55" fmla="*/ 6249538 h 6859293"/>
              <a:gd name="connsiteX56" fmla="*/ 6378787 w 8525109"/>
              <a:gd name="connsiteY56" fmla="*/ 6426429 h 6859293"/>
              <a:gd name="connsiteX57" fmla="*/ 6386119 w 8525109"/>
              <a:gd name="connsiteY57" fmla="*/ 6529594 h 6859293"/>
              <a:gd name="connsiteX58" fmla="*/ 6345764 w 8525109"/>
              <a:gd name="connsiteY58" fmla="*/ 6582653 h 6859293"/>
              <a:gd name="connsiteX59" fmla="*/ 6319732 w 8525109"/>
              <a:gd name="connsiteY59" fmla="*/ 6616734 h 6859293"/>
              <a:gd name="connsiteX60" fmla="*/ 6342151 w 8525109"/>
              <a:gd name="connsiteY60" fmla="*/ 6663823 h 6859293"/>
              <a:gd name="connsiteX61" fmla="*/ 6284371 w 8525109"/>
              <a:gd name="connsiteY61" fmla="*/ 6698219 h 6859293"/>
              <a:gd name="connsiteX62" fmla="*/ 6271742 w 8525109"/>
              <a:gd name="connsiteY62" fmla="*/ 6740121 h 6859293"/>
              <a:gd name="connsiteX63" fmla="*/ 6297326 w 8525109"/>
              <a:gd name="connsiteY63" fmla="*/ 6788280 h 6859293"/>
              <a:gd name="connsiteX64" fmla="*/ 6229226 w 8525109"/>
              <a:gd name="connsiteY64" fmla="*/ 6857684 h 6859293"/>
              <a:gd name="connsiteX65" fmla="*/ 0 w 8525109"/>
              <a:gd name="connsiteY65" fmla="*/ 6859293 h 6859293"/>
              <a:gd name="connsiteX66" fmla="*/ 0 w 8525109"/>
              <a:gd name="connsiteY66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544853 w 8525109"/>
              <a:gd name="connsiteY53" fmla="*/ 6019582 h 6859293"/>
              <a:gd name="connsiteX54" fmla="*/ 6524887 w 8525109"/>
              <a:gd name="connsiteY54" fmla="*/ 6249538 h 6859293"/>
              <a:gd name="connsiteX55" fmla="*/ 6378787 w 8525109"/>
              <a:gd name="connsiteY55" fmla="*/ 6426429 h 6859293"/>
              <a:gd name="connsiteX56" fmla="*/ 6386119 w 8525109"/>
              <a:gd name="connsiteY56" fmla="*/ 6529594 h 6859293"/>
              <a:gd name="connsiteX57" fmla="*/ 6345764 w 8525109"/>
              <a:gd name="connsiteY57" fmla="*/ 6582653 h 6859293"/>
              <a:gd name="connsiteX58" fmla="*/ 6319732 w 8525109"/>
              <a:gd name="connsiteY58" fmla="*/ 6616734 h 6859293"/>
              <a:gd name="connsiteX59" fmla="*/ 6342151 w 8525109"/>
              <a:gd name="connsiteY59" fmla="*/ 6663823 h 6859293"/>
              <a:gd name="connsiteX60" fmla="*/ 6284371 w 8525109"/>
              <a:gd name="connsiteY60" fmla="*/ 6698219 h 6859293"/>
              <a:gd name="connsiteX61" fmla="*/ 6271742 w 8525109"/>
              <a:gd name="connsiteY61" fmla="*/ 6740121 h 6859293"/>
              <a:gd name="connsiteX62" fmla="*/ 6297326 w 8525109"/>
              <a:gd name="connsiteY62" fmla="*/ 6788280 h 6859293"/>
              <a:gd name="connsiteX63" fmla="*/ 6229226 w 8525109"/>
              <a:gd name="connsiteY63" fmla="*/ 6857684 h 6859293"/>
              <a:gd name="connsiteX64" fmla="*/ 0 w 8525109"/>
              <a:gd name="connsiteY64" fmla="*/ 6859293 h 6859293"/>
              <a:gd name="connsiteX65" fmla="*/ 0 w 8525109"/>
              <a:gd name="connsiteY65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554700 w 8525109"/>
              <a:gd name="connsiteY52" fmla="*/ 5893814 h 6859293"/>
              <a:gd name="connsiteX53" fmla="*/ 6544853 w 8525109"/>
              <a:gd name="connsiteY53" fmla="*/ 6019582 h 6859293"/>
              <a:gd name="connsiteX54" fmla="*/ 6524887 w 8525109"/>
              <a:gd name="connsiteY54" fmla="*/ 6249538 h 6859293"/>
              <a:gd name="connsiteX55" fmla="*/ 6378787 w 8525109"/>
              <a:gd name="connsiteY55" fmla="*/ 6426429 h 6859293"/>
              <a:gd name="connsiteX56" fmla="*/ 6386119 w 8525109"/>
              <a:gd name="connsiteY56" fmla="*/ 6529594 h 6859293"/>
              <a:gd name="connsiteX57" fmla="*/ 6345764 w 8525109"/>
              <a:gd name="connsiteY57" fmla="*/ 6582653 h 6859293"/>
              <a:gd name="connsiteX58" fmla="*/ 6319732 w 8525109"/>
              <a:gd name="connsiteY58" fmla="*/ 6616734 h 6859293"/>
              <a:gd name="connsiteX59" fmla="*/ 6342151 w 8525109"/>
              <a:gd name="connsiteY59" fmla="*/ 6663823 h 6859293"/>
              <a:gd name="connsiteX60" fmla="*/ 6284371 w 8525109"/>
              <a:gd name="connsiteY60" fmla="*/ 6698219 h 6859293"/>
              <a:gd name="connsiteX61" fmla="*/ 6271742 w 8525109"/>
              <a:gd name="connsiteY61" fmla="*/ 6740121 h 6859293"/>
              <a:gd name="connsiteX62" fmla="*/ 6297326 w 8525109"/>
              <a:gd name="connsiteY62" fmla="*/ 6788280 h 6859293"/>
              <a:gd name="connsiteX63" fmla="*/ 6229226 w 8525109"/>
              <a:gd name="connsiteY63" fmla="*/ 6857684 h 6859293"/>
              <a:gd name="connsiteX64" fmla="*/ 0 w 8525109"/>
              <a:gd name="connsiteY64" fmla="*/ 6859293 h 6859293"/>
              <a:gd name="connsiteX65" fmla="*/ 0 w 8525109"/>
              <a:gd name="connsiteY65" fmla="*/ 1294 h 68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525109" h="6859293">
                <a:moveTo>
                  <a:pt x="0" y="1294"/>
                </a:moveTo>
                <a:lnTo>
                  <a:pt x="8525109" y="0"/>
                </a:lnTo>
                <a:cubicBezTo>
                  <a:pt x="8523098" y="23571"/>
                  <a:pt x="8348955" y="57775"/>
                  <a:pt x="8346944" y="81346"/>
                </a:cubicBezTo>
                <a:cubicBezTo>
                  <a:pt x="8339785" y="115716"/>
                  <a:pt x="8136408" y="130310"/>
                  <a:pt x="8132380" y="160094"/>
                </a:cubicBezTo>
                <a:cubicBezTo>
                  <a:pt x="8099084" y="189352"/>
                  <a:pt x="7801155" y="220285"/>
                  <a:pt x="7789959" y="249711"/>
                </a:cubicBezTo>
                <a:cubicBezTo>
                  <a:pt x="7776471" y="330607"/>
                  <a:pt x="7755406" y="238056"/>
                  <a:pt x="7739796" y="336899"/>
                </a:cubicBezTo>
                <a:cubicBezTo>
                  <a:pt x="7725890" y="409983"/>
                  <a:pt x="7660792" y="339224"/>
                  <a:pt x="7630310" y="391945"/>
                </a:cubicBezTo>
                <a:cubicBezTo>
                  <a:pt x="7656374" y="404037"/>
                  <a:pt x="7551098" y="439421"/>
                  <a:pt x="7548568" y="455733"/>
                </a:cubicBezTo>
                <a:cubicBezTo>
                  <a:pt x="7491249" y="502661"/>
                  <a:pt x="7481432" y="488429"/>
                  <a:pt x="7398684" y="558216"/>
                </a:cubicBezTo>
                <a:lnTo>
                  <a:pt x="7183085" y="655795"/>
                </a:lnTo>
                <a:cubicBezTo>
                  <a:pt x="7174635" y="699934"/>
                  <a:pt x="7119917" y="697845"/>
                  <a:pt x="7100644" y="702928"/>
                </a:cubicBezTo>
                <a:cubicBezTo>
                  <a:pt x="7061979" y="734029"/>
                  <a:pt x="6931985" y="812752"/>
                  <a:pt x="6881664" y="879412"/>
                </a:cubicBezTo>
                <a:cubicBezTo>
                  <a:pt x="6845709" y="1016310"/>
                  <a:pt x="6664543" y="1086816"/>
                  <a:pt x="6648434" y="1205955"/>
                </a:cubicBezTo>
                <a:cubicBezTo>
                  <a:pt x="6615139" y="1235215"/>
                  <a:pt x="6502026" y="1398108"/>
                  <a:pt x="6378545" y="1435483"/>
                </a:cubicBezTo>
                <a:cubicBezTo>
                  <a:pt x="6365056" y="1516378"/>
                  <a:pt x="6193544" y="1821313"/>
                  <a:pt x="6262148" y="1967864"/>
                </a:cubicBezTo>
                <a:cubicBezTo>
                  <a:pt x="6248241" y="2040947"/>
                  <a:pt x="6408938" y="2174610"/>
                  <a:pt x="6378456" y="2263112"/>
                </a:cubicBezTo>
                <a:cubicBezTo>
                  <a:pt x="6404521" y="2275205"/>
                  <a:pt x="6349508" y="2411091"/>
                  <a:pt x="6346980" y="2427403"/>
                </a:cubicBezTo>
                <a:cubicBezTo>
                  <a:pt x="6378138" y="2455016"/>
                  <a:pt x="6329861" y="2500252"/>
                  <a:pt x="6323990" y="2540163"/>
                </a:cubicBezTo>
                <a:cubicBezTo>
                  <a:pt x="6270937" y="2648388"/>
                  <a:pt x="6317811" y="2724717"/>
                  <a:pt x="6299971" y="2854136"/>
                </a:cubicBezTo>
                <a:cubicBezTo>
                  <a:pt x="6296888" y="2891114"/>
                  <a:pt x="6314227" y="2925363"/>
                  <a:pt x="6305256" y="2966440"/>
                </a:cubicBezTo>
                <a:lnTo>
                  <a:pt x="6297430" y="3012274"/>
                </a:lnTo>
                <a:lnTo>
                  <a:pt x="6301903" y="3018825"/>
                </a:lnTo>
                <a:lnTo>
                  <a:pt x="6312288" y="3143056"/>
                </a:lnTo>
                <a:cubicBezTo>
                  <a:pt x="6310891" y="3149752"/>
                  <a:pt x="6583014" y="3475947"/>
                  <a:pt x="6588668" y="3487320"/>
                </a:cubicBezTo>
                <a:cubicBezTo>
                  <a:pt x="6634248" y="3519659"/>
                  <a:pt x="6614325" y="3540071"/>
                  <a:pt x="6585046" y="3572410"/>
                </a:cubicBezTo>
                <a:lnTo>
                  <a:pt x="6629468" y="3624445"/>
                </a:lnTo>
                <a:cubicBezTo>
                  <a:pt x="6652241" y="3718251"/>
                  <a:pt x="6641921" y="3680584"/>
                  <a:pt x="6598751" y="3705365"/>
                </a:cubicBezTo>
                <a:cubicBezTo>
                  <a:pt x="6586841" y="3803279"/>
                  <a:pt x="6545297" y="3677859"/>
                  <a:pt x="6554074" y="3776874"/>
                </a:cubicBezTo>
                <a:cubicBezTo>
                  <a:pt x="6603160" y="3807688"/>
                  <a:pt x="6522549" y="4096085"/>
                  <a:pt x="6542727" y="4144118"/>
                </a:cubicBezTo>
                <a:cubicBezTo>
                  <a:pt x="6562367" y="4176079"/>
                  <a:pt x="6560025" y="4195650"/>
                  <a:pt x="6574700" y="4254383"/>
                </a:cubicBezTo>
                <a:lnTo>
                  <a:pt x="6630782" y="4496524"/>
                </a:lnTo>
                <a:cubicBezTo>
                  <a:pt x="6629041" y="4519390"/>
                  <a:pt x="6642831" y="4584907"/>
                  <a:pt x="6657121" y="4594092"/>
                </a:cubicBezTo>
                <a:cubicBezTo>
                  <a:pt x="6662404" y="4607092"/>
                  <a:pt x="6661388" y="4624229"/>
                  <a:pt x="6675304" y="4627078"/>
                </a:cubicBezTo>
                <a:cubicBezTo>
                  <a:pt x="6692614" y="4633342"/>
                  <a:pt x="6678575" y="4687642"/>
                  <a:pt x="6695194" y="4675881"/>
                </a:cubicBezTo>
                <a:cubicBezTo>
                  <a:pt x="6692850" y="4685480"/>
                  <a:pt x="6692968" y="4696468"/>
                  <a:pt x="6694674" y="4707963"/>
                </a:cubicBezTo>
                <a:lnTo>
                  <a:pt x="6696125" y="4713606"/>
                </a:lnTo>
                <a:lnTo>
                  <a:pt x="6683308" y="4753785"/>
                </a:lnTo>
                <a:cubicBezTo>
                  <a:pt x="6668335" y="4815923"/>
                  <a:pt x="6667993" y="4871470"/>
                  <a:pt x="6662625" y="4925428"/>
                </a:cubicBezTo>
                <a:cubicBezTo>
                  <a:pt x="6658601" y="5005991"/>
                  <a:pt x="6700287" y="4944554"/>
                  <a:pt x="6666282" y="5051023"/>
                </a:cubicBezTo>
                <a:cubicBezTo>
                  <a:pt x="6680923" y="5058719"/>
                  <a:pt x="6681720" y="5071193"/>
                  <a:pt x="6674923" y="5093902"/>
                </a:cubicBezTo>
                <a:cubicBezTo>
                  <a:pt x="6674055" y="5132824"/>
                  <a:pt x="6710642" y="5122188"/>
                  <a:pt x="6688949" y="5165855"/>
                </a:cubicBezTo>
                <a:lnTo>
                  <a:pt x="6713476" y="5228723"/>
                </a:lnTo>
                <a:cubicBezTo>
                  <a:pt x="6707551" y="5226289"/>
                  <a:pt x="6700321" y="5281266"/>
                  <a:pt x="6699741" y="5297032"/>
                </a:cubicBezTo>
                <a:cubicBezTo>
                  <a:pt x="6701613" y="5329833"/>
                  <a:pt x="6674230" y="5339676"/>
                  <a:pt x="6698438" y="5354609"/>
                </a:cubicBezTo>
                <a:lnTo>
                  <a:pt x="6705394" y="5358041"/>
                </a:lnTo>
                <a:cubicBezTo>
                  <a:pt x="6705576" y="5360469"/>
                  <a:pt x="6705758" y="5362897"/>
                  <a:pt x="6705941" y="5365323"/>
                </a:cubicBezTo>
                <a:cubicBezTo>
                  <a:pt x="6705372" y="5369193"/>
                  <a:pt x="6703413" y="5371317"/>
                  <a:pt x="6698760" y="5370482"/>
                </a:cubicBezTo>
                <a:cubicBezTo>
                  <a:pt x="6715543" y="5401859"/>
                  <a:pt x="6682626" y="5435742"/>
                  <a:pt x="6674560" y="5466409"/>
                </a:cubicBezTo>
                <a:cubicBezTo>
                  <a:pt x="6691190" y="5490459"/>
                  <a:pt x="6702277" y="5480278"/>
                  <a:pt x="6698322" y="5544572"/>
                </a:cubicBezTo>
                <a:lnTo>
                  <a:pt x="6673987" y="5608056"/>
                </a:lnTo>
                <a:lnTo>
                  <a:pt x="6665359" y="5658280"/>
                </a:lnTo>
                <a:lnTo>
                  <a:pt x="6718420" y="5748969"/>
                </a:lnTo>
                <a:cubicBezTo>
                  <a:pt x="6736039" y="5789564"/>
                  <a:pt x="6562893" y="5836768"/>
                  <a:pt x="6554700" y="5893814"/>
                </a:cubicBezTo>
                <a:cubicBezTo>
                  <a:pt x="6525772" y="5938916"/>
                  <a:pt x="6588431" y="5944420"/>
                  <a:pt x="6544853" y="6019582"/>
                </a:cubicBezTo>
                <a:cubicBezTo>
                  <a:pt x="6561064" y="6041815"/>
                  <a:pt x="6507729" y="6219301"/>
                  <a:pt x="6524887" y="6249538"/>
                </a:cubicBezTo>
                <a:cubicBezTo>
                  <a:pt x="6491924" y="6350069"/>
                  <a:pt x="6375368" y="6363960"/>
                  <a:pt x="6378787" y="6426429"/>
                </a:cubicBezTo>
                <a:cubicBezTo>
                  <a:pt x="6377191" y="6484448"/>
                  <a:pt x="6423364" y="6440545"/>
                  <a:pt x="6386119" y="6529594"/>
                </a:cubicBezTo>
                <a:cubicBezTo>
                  <a:pt x="6385279" y="6550368"/>
                  <a:pt x="6339298" y="6562912"/>
                  <a:pt x="6345764" y="6582653"/>
                </a:cubicBezTo>
                <a:lnTo>
                  <a:pt x="6319732" y="6616734"/>
                </a:lnTo>
                <a:lnTo>
                  <a:pt x="6342151" y="6663823"/>
                </a:lnTo>
                <a:lnTo>
                  <a:pt x="6284371" y="6698219"/>
                </a:lnTo>
                <a:cubicBezTo>
                  <a:pt x="6275919" y="6719928"/>
                  <a:pt x="6288754" y="6713569"/>
                  <a:pt x="6271742" y="6740121"/>
                </a:cubicBezTo>
                <a:cubicBezTo>
                  <a:pt x="6276761" y="6763000"/>
                  <a:pt x="6287023" y="6777558"/>
                  <a:pt x="6297326" y="6788280"/>
                </a:cubicBezTo>
                <a:cubicBezTo>
                  <a:pt x="6298521" y="6802579"/>
                  <a:pt x="6228030" y="6843385"/>
                  <a:pt x="6229226" y="6857684"/>
                </a:cubicBezTo>
                <a:lnTo>
                  <a:pt x="0" y="6859293"/>
                </a:lnTo>
                <a:lnTo>
                  <a:pt x="0" y="129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7F535C9-7CC8-4CF6-ACB6-19C8F963D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7009">
            <a:off x="10382160" y="81341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BDED224-1C09-48A0-B193-062E88A1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7316" y="3422445"/>
            <a:ext cx="3638020" cy="273210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m 9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3892DD48-3A9C-7E9F-562D-119B0D2C4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r="1971" b="-1"/>
          <a:stretch/>
        </p:blipFill>
        <p:spPr>
          <a:xfrm>
            <a:off x="8096690" y="3579285"/>
            <a:ext cx="3324472" cy="241842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AFB74E1F-5C8C-4335-9A1B-CD83BD04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2293">
            <a:off x="10731872" y="3188358"/>
            <a:ext cx="123140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B288CF-D271-4269-9FD5-964BE4D4B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5733" y="540333"/>
            <a:ext cx="3636267" cy="27516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B6E166-D2F4-4E1E-2F83-2A07957C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" r="3" b="3"/>
          <a:stretch/>
        </p:blipFill>
        <p:spPr>
          <a:xfrm>
            <a:off x="8716604" y="699909"/>
            <a:ext cx="3314533" cy="242992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AB33C2-442F-1B71-F31C-1081FD04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pt-BR" sz="1000"/>
              <a:pPr>
                <a:spcAft>
                  <a:spcPts val="600"/>
                </a:spcAft>
              </a:pPr>
              <a:t>32</a:t>
            </a:fld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1541571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7F9BD2-1158-6EA2-DAB6-3EFB5680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Bloco de comando passo a passo (4 TAA)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B51F2F-112E-2B9C-62E1-579B351D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000" dirty="0"/>
              <a:t>Conjunto com 4 módulos </a:t>
            </a:r>
            <a:r>
              <a:rPr lang="pt-BR" sz="2000" dirty="0" err="1"/>
              <a:t>seqüenciais</a:t>
            </a:r>
            <a:r>
              <a:rPr lang="pt-BR" sz="2000" dirty="0"/>
              <a:t> passo a passo do tipo TAA.</a:t>
            </a:r>
          </a:p>
          <a:p>
            <a:r>
              <a:rPr lang="pt-BR" sz="2000" dirty="0"/>
              <a:t>Válvula direcional de impulsos de 3/2 vias do tipo memória.</a:t>
            </a:r>
          </a:p>
          <a:p>
            <a:r>
              <a:rPr lang="pt-BR" sz="2000" dirty="0"/>
              <a:t>Válvula direcional de 3/2 vias NF, com piloto pneumático e retorno por mola.</a:t>
            </a:r>
          </a:p>
          <a:p>
            <a:r>
              <a:rPr lang="pt-BR" sz="2000" dirty="0"/>
              <a:t>Elemento OU. </a:t>
            </a:r>
          </a:p>
          <a:p>
            <a:r>
              <a:rPr lang="pt-BR" sz="2000" dirty="0"/>
              <a:t>Acionamento manual auxiliar </a:t>
            </a:r>
          </a:p>
          <a:p>
            <a:r>
              <a:rPr lang="pt-BR" sz="2000" dirty="0"/>
              <a:t>Indicador óptico de operação.</a:t>
            </a:r>
          </a:p>
        </p:txBody>
      </p:sp>
      <p:pic>
        <p:nvPicPr>
          <p:cNvPr id="6" name="Imagem 5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6F47F3CD-1742-41AF-5825-8ECF1A47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67" y="329183"/>
            <a:ext cx="2464162" cy="3429969"/>
          </a:xfrm>
          <a:prstGeom prst="rect">
            <a:avLst/>
          </a:prstGeom>
        </p:spPr>
      </p:pic>
      <p:pic>
        <p:nvPicPr>
          <p:cNvPr id="8" name="Imagem 7" descr="Diagrama, Desenho técnico&#10;&#10;Descrição gerada automaticamente">
            <a:extLst>
              <a:ext uri="{FF2B5EF4-FFF2-40B4-BE49-F238E27FC236}">
                <a16:creationId xmlns:a16="http://schemas.microsoft.com/office/drawing/2014/main" id="{7E57104F-B58D-2180-9597-8331338A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40" y="4079193"/>
            <a:ext cx="2469528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AD0F7C-89BE-59B7-C767-5E0AAE8A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83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888B07-727B-DB44-33AD-07A5E243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Bloco de comando passo a passo (3 TAA + 1 TAB)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724C90-1353-7322-B14C-17951524D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000" dirty="0"/>
              <a:t>Conjunto com 3 módulos </a:t>
            </a:r>
            <a:r>
              <a:rPr lang="pt-BR" sz="2000" dirty="0" err="1"/>
              <a:t>seqüenciais</a:t>
            </a:r>
            <a:r>
              <a:rPr lang="pt-BR" sz="2000" dirty="0"/>
              <a:t> passo a passo do tipo TAA e 1 TAB para comando de até 4 movimentos </a:t>
            </a:r>
          </a:p>
          <a:p>
            <a:r>
              <a:rPr lang="pt-BR" sz="2000" dirty="0"/>
              <a:t>Válvula direcional de impulsos de 3/2 vias do tipo memória. </a:t>
            </a:r>
          </a:p>
          <a:p>
            <a:r>
              <a:rPr lang="pt-BR" sz="2000" dirty="0"/>
              <a:t>Válvula direcional de 3/2 vias NF, com piloto pneumático e retorno por mola.</a:t>
            </a:r>
          </a:p>
          <a:p>
            <a:r>
              <a:rPr lang="pt-BR" sz="2000" dirty="0"/>
              <a:t>Elemento OU.</a:t>
            </a:r>
          </a:p>
          <a:p>
            <a:r>
              <a:rPr lang="pt-BR" sz="2000" dirty="0"/>
              <a:t>Acionamento manual auxiliar. </a:t>
            </a:r>
          </a:p>
          <a:p>
            <a:r>
              <a:rPr lang="pt-BR" sz="2000" dirty="0"/>
              <a:t>Indicador óptico de operação.</a:t>
            </a:r>
          </a:p>
        </p:txBody>
      </p:sp>
      <p:pic>
        <p:nvPicPr>
          <p:cNvPr id="6" name="Imagem 5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00D534A-E467-B727-8A7F-E98E7924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875" y="329183"/>
            <a:ext cx="2262146" cy="3429969"/>
          </a:xfrm>
          <a:prstGeom prst="rect">
            <a:avLst/>
          </a:prstGeom>
        </p:spPr>
      </p:pic>
      <p:pic>
        <p:nvPicPr>
          <p:cNvPr id="8" name="Imagem 7" descr="Diagrama, Desenho técnico, Esquemático&#10;&#10;Descrição gerada automaticamente">
            <a:extLst>
              <a:ext uri="{FF2B5EF4-FFF2-40B4-BE49-F238E27FC236}">
                <a16:creationId xmlns:a16="http://schemas.microsoft.com/office/drawing/2014/main" id="{441C2037-2449-8AF5-4BA8-3EB843B8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856" y="4079193"/>
            <a:ext cx="1453896" cy="21762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E0F696-A885-268E-5B12-BFE13118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91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A3A7F-DD87-2637-49B3-8E4321BE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Cilindros Pneumáticos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9D31C-44BF-B614-E579-CA18F6EA5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Cilindro de ação simples</a:t>
            </a:r>
          </a:p>
          <a:p>
            <a:pPr lvl="1"/>
            <a:r>
              <a:rPr lang="pt-BR" sz="2200" dirty="0"/>
              <a:t>Avanço pneumático e retorno por mola. </a:t>
            </a:r>
          </a:p>
          <a:p>
            <a:pPr lvl="1"/>
            <a:r>
              <a:rPr lang="pt-BR" sz="2200" dirty="0"/>
              <a:t>Camisa de aço inoxidável e haste </a:t>
            </a:r>
            <a:r>
              <a:rPr lang="pt-BR" sz="2200" dirty="0" err="1"/>
              <a:t>microrroletada</a:t>
            </a:r>
            <a:r>
              <a:rPr lang="pt-BR" sz="2200" dirty="0"/>
              <a:t>. </a:t>
            </a:r>
          </a:p>
          <a:p>
            <a:pPr lvl="1"/>
            <a:r>
              <a:rPr lang="pt-BR" sz="2200" dirty="0"/>
              <a:t>Êmbolo magnético para detecção por sensores sem contato físico.</a:t>
            </a:r>
          </a:p>
          <a:p>
            <a:pPr lvl="1"/>
            <a:r>
              <a:rPr lang="pt-BR" sz="2200" dirty="0"/>
              <a:t>Pressão máxima de trabalho: 10 bar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371442-87D8-1359-90A1-B3CCC120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82" y="692442"/>
            <a:ext cx="4110274" cy="27681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5580F50-3F2B-6DB5-105E-73AAE843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36" y="4459356"/>
            <a:ext cx="3195816" cy="144268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105314-451C-5A18-2B81-06B6B849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152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9BDCD6-FFA0-9D4F-0B9F-2CC5C5A3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Cilindro de Ação Dupla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09504-D245-901C-9227-96E2A1D4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Avanço e retorno pneumáticos </a:t>
            </a:r>
          </a:p>
          <a:p>
            <a:r>
              <a:rPr lang="pt-BR" sz="2200" dirty="0"/>
              <a:t>Camisa de aço inoxidável e haste </a:t>
            </a:r>
            <a:r>
              <a:rPr lang="pt-BR" sz="2200" dirty="0" err="1"/>
              <a:t>microrroletada</a:t>
            </a:r>
            <a:r>
              <a:rPr lang="pt-BR" sz="2200" dirty="0"/>
              <a:t> </a:t>
            </a:r>
          </a:p>
          <a:p>
            <a:r>
              <a:rPr lang="pt-BR" sz="2200" dirty="0"/>
              <a:t>Êmbolo magnético para detecção por sensores sem contato físico </a:t>
            </a:r>
          </a:p>
          <a:p>
            <a:r>
              <a:rPr lang="pt-BR" sz="2200" dirty="0"/>
              <a:t>Amortecimento regulável nas posições finais de curso</a:t>
            </a:r>
          </a:p>
          <a:p>
            <a:r>
              <a:rPr lang="pt-BR" sz="2200" dirty="0"/>
              <a:t>Pressão máxima de trabalho: 10 bar</a:t>
            </a:r>
          </a:p>
          <a:p>
            <a:pPr lvl="1"/>
            <a:endParaRPr lang="pt-BR"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A73691-E5D7-65C1-1267-B560A3B6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742800"/>
            <a:ext cx="4014216" cy="26027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9147184-946F-10B4-A535-344861FC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75" y="4703754"/>
            <a:ext cx="3018425" cy="125196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DE4EEB-AE2F-E876-F359-E6F20557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415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Válvulas Eletropneumáticas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000" dirty="0"/>
              <a:t>Eletroválvula direcional de 3/2 vias NF </a:t>
            </a:r>
          </a:p>
          <a:p>
            <a:pPr lvl="1"/>
            <a:r>
              <a:rPr lang="pt-BR" sz="2000" dirty="0"/>
              <a:t>3 vias de trabalho. </a:t>
            </a:r>
          </a:p>
          <a:p>
            <a:pPr lvl="1"/>
            <a:r>
              <a:rPr lang="pt-BR" sz="2000" dirty="0"/>
              <a:t>2 posições de comando. </a:t>
            </a:r>
          </a:p>
          <a:p>
            <a:pPr lvl="1"/>
            <a:r>
              <a:rPr lang="pt-BR" sz="2000" dirty="0"/>
              <a:t>Normalmente Fechada.</a:t>
            </a:r>
          </a:p>
          <a:p>
            <a:pPr lvl="1"/>
            <a:r>
              <a:rPr lang="pt-BR" sz="2000" dirty="0"/>
              <a:t>Acionamento por servocomando, elétrico por </a:t>
            </a:r>
            <a:r>
              <a:rPr lang="pt-BR" sz="2000" dirty="0" err="1"/>
              <a:t>solenoíde</a:t>
            </a:r>
            <a:r>
              <a:rPr lang="pt-BR" sz="2000" dirty="0"/>
              <a:t> de 24 </a:t>
            </a:r>
            <a:r>
              <a:rPr lang="pt-BR" sz="2000" dirty="0" err="1"/>
              <a:t>Vcc</a:t>
            </a:r>
            <a:r>
              <a:rPr lang="pt-BR" sz="2000" dirty="0"/>
              <a:t> e piloto.</a:t>
            </a:r>
          </a:p>
          <a:p>
            <a:pPr lvl="1"/>
            <a:r>
              <a:rPr lang="pt-BR" sz="2000" dirty="0"/>
              <a:t>Retorno por mola.</a:t>
            </a:r>
          </a:p>
          <a:p>
            <a:pPr lvl="1"/>
            <a:r>
              <a:rPr lang="pt-BR" sz="2000" dirty="0"/>
              <a:t>Possibilidade de acionamento manual de emergência.</a:t>
            </a:r>
          </a:p>
          <a:p>
            <a:pPr lvl="1"/>
            <a:r>
              <a:rPr lang="pt-BR" sz="2000" dirty="0"/>
              <a:t>LED indicador de operação.</a:t>
            </a:r>
          </a:p>
          <a:p>
            <a:pPr marL="457200" lvl="1" indent="0">
              <a:buNone/>
            </a:pPr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214255-B0C0-CB73-FAD8-4C3D3984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251" y="329183"/>
            <a:ext cx="3421393" cy="3429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745269-BC6F-C7DE-BB42-D2A7A53F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527" y="4198996"/>
            <a:ext cx="3661906" cy="202082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60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7249934" cy="1783080"/>
          </a:xfrm>
        </p:spPr>
        <p:txBody>
          <a:bodyPr anchor="b">
            <a:noAutofit/>
          </a:bodyPr>
          <a:lstStyle/>
          <a:p>
            <a:r>
              <a:rPr lang="pt-BR" dirty="0"/>
              <a:t>Eletroválvula direcional de 5/2 vias, com mola de reposição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000" dirty="0"/>
              <a:t>5 vias de trabalho</a:t>
            </a:r>
          </a:p>
          <a:p>
            <a:r>
              <a:rPr lang="pt-BR" sz="2000" dirty="0"/>
              <a:t>2 posições de comando. </a:t>
            </a:r>
          </a:p>
          <a:p>
            <a:r>
              <a:rPr lang="pt-BR" sz="2000" dirty="0"/>
              <a:t>Acionamento por servocomando, elétrico por </a:t>
            </a:r>
            <a:r>
              <a:rPr lang="pt-BR" sz="2000" dirty="0" err="1"/>
              <a:t>solenoíde</a:t>
            </a:r>
            <a:r>
              <a:rPr lang="pt-BR" sz="2000" dirty="0"/>
              <a:t> de 24 </a:t>
            </a:r>
            <a:r>
              <a:rPr lang="pt-BR" sz="2000" dirty="0" err="1"/>
              <a:t>Vcc</a:t>
            </a:r>
            <a:r>
              <a:rPr lang="pt-BR" sz="2000" dirty="0"/>
              <a:t> e piloto.</a:t>
            </a:r>
          </a:p>
          <a:p>
            <a:r>
              <a:rPr lang="pt-BR" sz="2000" dirty="0"/>
              <a:t>Retorno por mola.</a:t>
            </a:r>
          </a:p>
          <a:p>
            <a:r>
              <a:rPr lang="pt-BR" sz="2000" dirty="0"/>
              <a:t>Possibilidade de acionamento manual de emergência.</a:t>
            </a:r>
          </a:p>
          <a:p>
            <a:r>
              <a:rPr lang="pt-BR" sz="2000" dirty="0"/>
              <a:t>LED indicador de operação.</a:t>
            </a:r>
          </a:p>
          <a:p>
            <a:pPr marL="457200" lvl="1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307B26-2EC1-2C7B-EC6B-FC40472A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318" y="694692"/>
            <a:ext cx="3852329" cy="29442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1EAC3C-9B69-7AEA-C02C-FFAB0FC8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68" y="4333623"/>
            <a:ext cx="2705478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4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4200" dirty="0"/>
              <a:t>Eletroválvula direcional de 5/2 vias, tipo memória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5 vias de trabalho.</a:t>
            </a:r>
          </a:p>
          <a:p>
            <a:r>
              <a:rPr lang="pt-BR" sz="2200" dirty="0"/>
              <a:t>2 posições de comando. </a:t>
            </a:r>
          </a:p>
          <a:p>
            <a:r>
              <a:rPr lang="pt-BR" sz="2200" dirty="0"/>
              <a:t>Acionamento por duplo servocomando, elétrico por </a:t>
            </a:r>
            <a:r>
              <a:rPr lang="pt-BR" sz="2200" dirty="0" err="1"/>
              <a:t>solenoídes</a:t>
            </a:r>
            <a:r>
              <a:rPr lang="pt-BR" sz="2200" dirty="0"/>
              <a:t> de 24 </a:t>
            </a:r>
            <a:r>
              <a:rPr lang="pt-BR" sz="2200" dirty="0" err="1"/>
              <a:t>Vcc</a:t>
            </a:r>
            <a:r>
              <a:rPr lang="pt-BR" sz="2200" dirty="0"/>
              <a:t> e piloto.</a:t>
            </a:r>
          </a:p>
          <a:p>
            <a:r>
              <a:rPr lang="pt-BR" sz="2200" dirty="0"/>
              <a:t>Possibilidade de acionamento manual de emergência.</a:t>
            </a:r>
          </a:p>
          <a:p>
            <a:r>
              <a:rPr lang="pt-BR" sz="2200" dirty="0"/>
              <a:t>LEDs indicadores de operação.</a:t>
            </a:r>
          </a:p>
          <a:p>
            <a:pPr marL="457200" lvl="1" indent="0">
              <a:buNone/>
            </a:pP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7FD1FA-C07A-848D-2C81-EEDD3A18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35" y="1609708"/>
            <a:ext cx="4333737" cy="19137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D02F4F9-D670-E03C-EAD7-4B44BC9D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91" y="4448556"/>
            <a:ext cx="239110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9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76677-1AF8-77C6-0AFF-B3753385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pt-BR"/>
              <a:t>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26FF20-6739-E2DE-EFEF-93D66EC08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pPr algn="just"/>
            <a:r>
              <a:rPr lang="pt-BR" sz="2200" b="0" i="0" dirty="0">
                <a:effectLst/>
              </a:rPr>
              <a:t>Os circuitos pneumáticos e eletropneumáticos são comumente encontrados em várias indústrias, como manufatura, automotiva e construção, devido à sua segurança, confiabilidade, velocidade e eficiência. </a:t>
            </a:r>
          </a:p>
          <a:p>
            <a:pPr algn="just"/>
            <a:r>
              <a:rPr lang="pt-BR" sz="2200" b="0" i="0" dirty="0">
                <a:effectLst/>
              </a:rPr>
              <a:t>Os principais componentes de circuitos pneumáticos e eletropneumáticos incluem o compressor, o reservatório de ar, válvulas, atuadores, tubos e conexões, filtros, reguladores, lubrificadores, sensores e </a:t>
            </a:r>
            <a:r>
              <a:rPr lang="pt-BR" sz="2200" dirty="0" err="1"/>
              <a:t>CLPs</a:t>
            </a:r>
            <a:r>
              <a:rPr lang="pt-BR" sz="2200" b="0" i="0" dirty="0">
                <a:effectLst/>
              </a:rPr>
              <a:t>.</a:t>
            </a:r>
          </a:p>
        </p:txBody>
      </p:sp>
      <p:pic>
        <p:nvPicPr>
          <p:cNvPr id="1028" name="Picture 4" descr="Sistema Pneumático Industrial - Giisaptec">
            <a:extLst>
              <a:ext uri="{FF2B5EF4-FFF2-40B4-BE49-F238E27FC236}">
                <a16:creationId xmlns:a16="http://schemas.microsoft.com/office/drawing/2014/main" id="{02C6AAD4-9982-A91D-3A1F-8DFBBF85D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9297" b="-3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Arc 103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Elmo - Porto Alegre,Rio Grande do Sul: Curso EAD Teórico prático de  Automação Pneumática e Óleo Hidráulica Industrial Aplicada">
            <a:extLst>
              <a:ext uri="{FF2B5EF4-FFF2-40B4-BE49-F238E27FC236}">
                <a16:creationId xmlns:a16="http://schemas.microsoft.com/office/drawing/2014/main" id="{8037FB34-DF3D-A96E-483F-861042DE0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r="6719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neumática na Indústria do Óleo e Gás">
            <a:extLst>
              <a:ext uri="{FF2B5EF4-FFF2-40B4-BE49-F238E27FC236}">
                <a16:creationId xmlns:a16="http://schemas.microsoft.com/office/drawing/2014/main" id="{B7248DDE-2DC1-7AA5-2F1D-5E363D2D8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3" r="27964" b="1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F931DB-5D89-A3F2-9CB3-154302D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7374" y="6356349"/>
            <a:ext cx="916425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524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000" dirty="0"/>
              <a:t>Sensores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Sensor de fim de curso</a:t>
            </a:r>
          </a:p>
          <a:p>
            <a:pPr lvl="1"/>
            <a:r>
              <a:rPr lang="pt-BR" sz="1800" dirty="0" err="1"/>
              <a:t>Microrruptor</a:t>
            </a:r>
            <a:r>
              <a:rPr lang="pt-BR" sz="1800" dirty="0"/>
              <a:t> fim de curso.</a:t>
            </a:r>
          </a:p>
          <a:p>
            <a:pPr lvl="1"/>
            <a:r>
              <a:rPr lang="pt-BR" sz="1800" dirty="0"/>
              <a:t>Contato </a:t>
            </a:r>
            <a:r>
              <a:rPr lang="pt-BR" sz="1800" dirty="0" err="1"/>
              <a:t>comutator</a:t>
            </a:r>
            <a:endParaRPr lang="pt-BR" sz="1800" dirty="0"/>
          </a:p>
          <a:p>
            <a:pPr lvl="1"/>
            <a:r>
              <a:rPr lang="pt-BR" sz="1800" dirty="0"/>
              <a:t>Acionado por rolete mecânico.</a:t>
            </a:r>
          </a:p>
          <a:p>
            <a:pPr lvl="1"/>
            <a:r>
              <a:rPr lang="pt-BR" sz="1800" dirty="0"/>
              <a:t>Reposicionamento por mola</a:t>
            </a:r>
          </a:p>
          <a:p>
            <a:pPr lvl="1"/>
            <a:r>
              <a:rPr lang="pt-BR" sz="1800" dirty="0"/>
              <a:t>Corrente: 5A.</a:t>
            </a:r>
          </a:p>
          <a:p>
            <a:pPr marL="457200" lvl="1" indent="0">
              <a:buNone/>
            </a:pP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A712D5-8968-7900-C7C9-722E8F06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61" y="310896"/>
            <a:ext cx="3784138" cy="39429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C5AB0C-8FA1-EA2F-F7D7-99C3824F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702" y="4436136"/>
            <a:ext cx="1663656" cy="22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4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Sensor de Proximidade Indutivo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/>
              <a:t>Distância de </a:t>
            </a:r>
            <a:r>
              <a:rPr lang="pt-BR" sz="2200" dirty="0" err="1"/>
              <a:t>sensorização</a:t>
            </a:r>
            <a:r>
              <a:rPr lang="pt-BR" sz="2200" dirty="0"/>
              <a:t>: 5 mm</a:t>
            </a:r>
          </a:p>
          <a:p>
            <a:r>
              <a:rPr lang="pt-BR" sz="2200" dirty="0"/>
              <a:t>Tensão de Alimentação: 10 a 30 </a:t>
            </a:r>
            <a:r>
              <a:rPr lang="pt-BR" sz="2200" dirty="0" err="1"/>
              <a:t>Vcc</a:t>
            </a:r>
            <a:r>
              <a:rPr lang="pt-BR" sz="2200" dirty="0"/>
              <a:t>.</a:t>
            </a:r>
          </a:p>
          <a:p>
            <a:r>
              <a:rPr lang="pt-BR" sz="2200" dirty="0"/>
              <a:t>Sinal de Saída: 24 </a:t>
            </a:r>
            <a:r>
              <a:rPr lang="pt-BR" sz="2200" dirty="0" err="1"/>
              <a:t>Vcc</a:t>
            </a:r>
            <a:r>
              <a:rPr lang="pt-BR" sz="2200" dirty="0"/>
              <a:t> PNP.</a:t>
            </a:r>
          </a:p>
          <a:p>
            <a:r>
              <a:rPr lang="pt-BR" sz="2200" dirty="0"/>
              <a:t>Led indicador de operação.</a:t>
            </a:r>
          </a:p>
          <a:p>
            <a:r>
              <a:rPr lang="pt-BR" sz="2200" dirty="0"/>
              <a:t>Cabo elétrico equipados com pinos tipo banana 4mm</a:t>
            </a:r>
          </a:p>
          <a:p>
            <a:pPr lvl="1"/>
            <a:r>
              <a:rPr lang="pt-BR" sz="2200" dirty="0"/>
              <a:t>Positivo: vermelho</a:t>
            </a:r>
          </a:p>
          <a:p>
            <a:pPr lvl="1"/>
            <a:r>
              <a:rPr lang="pt-BR" sz="2200" dirty="0"/>
              <a:t>Negativo: azul</a:t>
            </a:r>
          </a:p>
          <a:p>
            <a:pPr lvl="1"/>
            <a:r>
              <a:rPr lang="pt-BR" sz="2200" dirty="0"/>
              <a:t>Saída PNP: preto.</a:t>
            </a:r>
          </a:p>
          <a:p>
            <a:pPr marL="457200" lvl="1" indent="0">
              <a:buNone/>
            </a:pP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979035-3766-AD7A-E968-8A32055F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486" y="667512"/>
            <a:ext cx="3957650" cy="36581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0A7B7DF-B30E-129E-7A0D-BD0BF88C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31" y="4681278"/>
            <a:ext cx="209579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Sensor de Proximidade Capacitivo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pt-BR" sz="2200" dirty="0"/>
              <a:t>Distância de </a:t>
            </a:r>
            <a:r>
              <a:rPr lang="pt-BR" sz="2200" dirty="0" err="1"/>
              <a:t>sensorização</a:t>
            </a:r>
            <a:r>
              <a:rPr lang="pt-BR" sz="2200" dirty="0"/>
              <a:t>: 50 mm</a:t>
            </a:r>
          </a:p>
          <a:p>
            <a:r>
              <a:rPr lang="pt-BR" sz="2200" dirty="0"/>
              <a:t>Tensão de Alimentação: 10 a 30 </a:t>
            </a:r>
            <a:r>
              <a:rPr lang="pt-BR" sz="2200" dirty="0" err="1"/>
              <a:t>Vcc</a:t>
            </a:r>
            <a:r>
              <a:rPr lang="pt-BR" sz="2200" dirty="0"/>
              <a:t>.</a:t>
            </a:r>
          </a:p>
          <a:p>
            <a:r>
              <a:rPr lang="pt-BR" sz="2200" dirty="0"/>
              <a:t>Sinal de Saída: 24 </a:t>
            </a:r>
            <a:r>
              <a:rPr lang="pt-BR" sz="2200" dirty="0" err="1"/>
              <a:t>Vcc</a:t>
            </a:r>
            <a:r>
              <a:rPr lang="pt-BR" sz="2200" dirty="0"/>
              <a:t> PNP.</a:t>
            </a:r>
          </a:p>
          <a:p>
            <a:r>
              <a:rPr lang="pt-BR" sz="2200" dirty="0"/>
              <a:t>Led indicador de operação.</a:t>
            </a:r>
          </a:p>
          <a:p>
            <a:r>
              <a:rPr lang="pt-BR" sz="2200" dirty="0"/>
              <a:t>Cabo elétrico equipados com pinos tipo banana 4mm</a:t>
            </a:r>
          </a:p>
          <a:p>
            <a:pPr lvl="1"/>
            <a:r>
              <a:rPr lang="pt-BR" sz="2200" dirty="0"/>
              <a:t>Positivo: vermelho</a:t>
            </a:r>
          </a:p>
          <a:p>
            <a:pPr lvl="1"/>
            <a:r>
              <a:rPr lang="pt-BR" sz="2200" dirty="0"/>
              <a:t>Negativo: azul</a:t>
            </a:r>
          </a:p>
          <a:p>
            <a:pPr lvl="1"/>
            <a:r>
              <a:rPr lang="pt-BR" sz="2200" dirty="0"/>
              <a:t>Saída PNP (0): preto.</a:t>
            </a:r>
          </a:p>
          <a:p>
            <a:pPr lvl="1"/>
            <a:r>
              <a:rPr lang="pt-BR" sz="2200" dirty="0"/>
              <a:t>Saída NPN (1): verde.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A9E229-4CAE-D404-C186-B5A6B8BE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55" y="485325"/>
            <a:ext cx="4105848" cy="359142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EEB881-5D85-DD26-507E-3948F7A2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82" y="4403452"/>
            <a:ext cx="245779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Sensor de Proximidade Óptico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000" dirty="0"/>
              <a:t>Distância de </a:t>
            </a:r>
            <a:r>
              <a:rPr lang="pt-BR" sz="2000" dirty="0" err="1"/>
              <a:t>sensorização</a:t>
            </a:r>
            <a:r>
              <a:rPr lang="pt-BR" sz="2000" dirty="0"/>
              <a:t>: até  300 mm</a:t>
            </a:r>
          </a:p>
          <a:p>
            <a:r>
              <a:rPr lang="pt-BR" sz="2000" dirty="0"/>
              <a:t>Tensão de Alimentação: 10 a 30 </a:t>
            </a:r>
            <a:r>
              <a:rPr lang="pt-BR" sz="2000" dirty="0" err="1"/>
              <a:t>Vcc</a:t>
            </a:r>
            <a:r>
              <a:rPr lang="pt-BR" sz="2000" dirty="0"/>
              <a:t>.</a:t>
            </a:r>
          </a:p>
          <a:p>
            <a:r>
              <a:rPr lang="pt-BR" sz="2000" dirty="0"/>
              <a:t>Sinal de Saída: 24 </a:t>
            </a:r>
            <a:r>
              <a:rPr lang="pt-BR" sz="2000" dirty="0" err="1"/>
              <a:t>Vcc</a:t>
            </a:r>
            <a:r>
              <a:rPr lang="pt-BR" sz="2000" dirty="0"/>
              <a:t> PNP.</a:t>
            </a:r>
          </a:p>
          <a:p>
            <a:r>
              <a:rPr lang="pt-BR" sz="2000" dirty="0"/>
              <a:t>Led indicador de operação.</a:t>
            </a:r>
          </a:p>
          <a:p>
            <a:r>
              <a:rPr lang="pt-BR" sz="2000" dirty="0"/>
              <a:t>Cabo elétrico equipados com pinos tipo banana 4mm</a:t>
            </a:r>
          </a:p>
          <a:p>
            <a:pPr lvl="1"/>
            <a:r>
              <a:rPr lang="pt-BR" sz="2000" dirty="0"/>
              <a:t>Positivo: vermelho</a:t>
            </a:r>
          </a:p>
          <a:p>
            <a:pPr lvl="1"/>
            <a:r>
              <a:rPr lang="pt-BR" sz="2000" dirty="0"/>
              <a:t>Negativo: azul</a:t>
            </a:r>
          </a:p>
          <a:p>
            <a:pPr lvl="1"/>
            <a:r>
              <a:rPr lang="pt-BR" sz="2000" dirty="0"/>
              <a:t>Saída PNP: preto.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D91C7D-11B1-0A77-EAA5-57B410B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535" y="136525"/>
            <a:ext cx="3909591" cy="40386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918E50-CE5E-7668-01E3-EC66891C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237" y="4228064"/>
            <a:ext cx="221010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0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6109F-BF4A-CAF2-A58D-8BEFC17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Sensor de Proximidade Magnético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BC32-88F3-4B61-3774-ED423898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 err="1"/>
              <a:t>Sensorização</a:t>
            </a:r>
            <a:r>
              <a:rPr lang="pt-BR" sz="2000" dirty="0"/>
              <a:t> de êmbolos magnéticos de cilindros, sem contato físico.</a:t>
            </a:r>
          </a:p>
          <a:p>
            <a:r>
              <a:rPr lang="pt-BR" sz="2000" dirty="0"/>
              <a:t>Contato tipo </a:t>
            </a:r>
            <a:r>
              <a:rPr lang="pt-BR" sz="2000" dirty="0" err="1"/>
              <a:t>reed</a:t>
            </a:r>
            <a:r>
              <a:rPr lang="pt-BR" sz="2000" dirty="0"/>
              <a:t> switch.</a:t>
            </a:r>
          </a:p>
          <a:p>
            <a:r>
              <a:rPr lang="pt-BR" sz="2000" dirty="0"/>
              <a:t>Tensão de comutação: de 12 a 27 </a:t>
            </a:r>
            <a:r>
              <a:rPr lang="pt-BR" sz="2000" dirty="0" err="1"/>
              <a:t>Vcc</a:t>
            </a:r>
            <a:r>
              <a:rPr lang="pt-BR" sz="2000" dirty="0"/>
              <a:t>.</a:t>
            </a:r>
          </a:p>
          <a:p>
            <a:r>
              <a:rPr lang="pt-BR" sz="2000" dirty="0"/>
              <a:t>Intensidade máxima da corrente: 500 </a:t>
            </a:r>
            <a:r>
              <a:rPr lang="pt-BR" sz="2000" dirty="0" err="1"/>
              <a:t>mA.</a:t>
            </a:r>
            <a:endParaRPr lang="pt-BR" sz="2000" dirty="0"/>
          </a:p>
          <a:p>
            <a:r>
              <a:rPr lang="pt-BR" sz="2000" dirty="0"/>
              <a:t>Led indicador de operação.</a:t>
            </a:r>
          </a:p>
          <a:p>
            <a:r>
              <a:rPr lang="pt-BR" sz="2000" dirty="0"/>
              <a:t>Cabo elétrico equipado com pinos do tipo banana 4mm</a:t>
            </a:r>
          </a:p>
          <a:p>
            <a:pPr lvl="1"/>
            <a:r>
              <a:rPr lang="pt-BR" sz="2000" dirty="0"/>
              <a:t>Positivo: vermelho</a:t>
            </a:r>
          </a:p>
          <a:p>
            <a:pPr lvl="1"/>
            <a:r>
              <a:rPr lang="pt-BR" sz="2000" dirty="0"/>
              <a:t>Negativo: azul</a:t>
            </a:r>
          </a:p>
          <a:p>
            <a:pPr lvl="1"/>
            <a:r>
              <a:rPr lang="pt-BR" sz="2000" dirty="0"/>
              <a:t>Saída PNP: preto.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4B2EC-9AF9-63F8-24D8-74F3AD42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7D548E-9D5C-6DC6-C6E2-6843DA16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1" y="523470"/>
            <a:ext cx="2829320" cy="29055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EEF4E62-E498-7ABD-FFEB-DFF97701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94" y="4204726"/>
            <a:ext cx="227679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368061-D4F4-270D-3316-4CB53586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600"/>
              <a:t>Controlador Lógico Programável (CLP)</a:t>
            </a:r>
            <a:endParaRPr lang="en-US" sz="46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B3E12-878D-CA5C-3B69-D25EAADE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1400"/>
              <a:t>24 entradas digitais de 24 Vcc.</a:t>
            </a:r>
          </a:p>
          <a:p>
            <a:r>
              <a:rPr lang="pt-BR" sz="1400"/>
              <a:t>16 saídas digitais a relê, protegidas contra curto circuito.</a:t>
            </a:r>
          </a:p>
          <a:p>
            <a:r>
              <a:rPr lang="pt-BR" sz="1400"/>
              <a:t>256 contadores crescentes e decrescentes (de 0 a 65535).</a:t>
            </a:r>
          </a:p>
          <a:p>
            <a:r>
              <a:rPr lang="pt-BR" sz="1400"/>
              <a:t>256 temporizadores (0 a 655 segundos) com precisão 0,01s.</a:t>
            </a:r>
          </a:p>
          <a:p>
            <a:r>
              <a:rPr lang="pt-BR" sz="1400"/>
              <a:t>256 registradores.</a:t>
            </a:r>
          </a:p>
          <a:p>
            <a:r>
              <a:rPr lang="pt-BR" sz="1400"/>
              <a:t>Capacidade de memória de 256 Kb.</a:t>
            </a:r>
          </a:p>
          <a:p>
            <a:r>
              <a:rPr lang="pt-BR" sz="1400"/>
              <a:t>Leds indicadores de operação.</a:t>
            </a:r>
          </a:p>
          <a:p>
            <a:r>
              <a:rPr lang="pt-BR" sz="1400"/>
              <a:t>Software de programação por diagramas de contato (ladder)</a:t>
            </a:r>
          </a:p>
          <a:p>
            <a:r>
              <a:rPr lang="pt-BR" sz="1400"/>
              <a:t>Interface serial (padrão RS232c) interligada ao PC por meio de cabo PS1-SM4.</a:t>
            </a:r>
          </a:p>
          <a:p>
            <a:r>
              <a:rPr lang="pt-BR" sz="1400"/>
              <a:t>Memória Flash RAM para armazenamento de Programas.</a:t>
            </a:r>
            <a:endParaRPr lang="en-US" sz="14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35807F-2602-6DDE-AD87-78D9F87F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93422"/>
            <a:ext cx="5458968" cy="367115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1BA066-A6A5-FB7F-0E86-17A13E1E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238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0744B-DD01-7D85-F867-CE143CC9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Conclusões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B49417-9623-6309-BC37-F29E6E33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Nesta aula foi ensinado o papel dos circuitos pneumáticos e eletropneumáticos.</a:t>
            </a:r>
          </a:p>
          <a:p>
            <a:r>
              <a:rPr lang="pt-BR" sz="2200"/>
              <a:t>Foi demonstrado a bancada FESTO e seus principais componentes pneumáticos e eletropneumáticos.</a:t>
            </a:r>
          </a:p>
          <a:p>
            <a:r>
              <a:rPr lang="pt-BR" sz="2200"/>
              <a:t>A partir da aula de hoje, é possível entender como cada componente da bancada FESTO funciona. Desta forma, pode-se iniciar a criar circuitos pneumáticos e eletropneumáticos em bancada.</a:t>
            </a:r>
          </a:p>
          <a:p>
            <a:endParaRPr lang="pt-BR" sz="220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7F2F1-9070-3BA9-9B9C-A4DEAAF2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22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56A95B-B1A6-3B27-A5BC-F6BFC65F84FB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CEA7E5-7A2F-C00F-116C-564F7D9F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902CEA-C443-4831-BBAE-DD9637F21DF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23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0744B-DD01-7D85-F867-CE143CC9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dirty="0"/>
              <a:t>Exercícios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B49417-9623-6309-BC37-F29E6E33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Crie um acionamento pneumático usando um cilindro simples 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7F2F1-9070-3BA9-9B9C-A4DEAAF2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76677-1AF8-77C6-0AFF-B3753385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pt-BR" sz="2800"/>
              <a:t>Introdução</a:t>
            </a: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26FF20-6739-E2DE-EFEF-93D66EC08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Autofit/>
          </a:bodyPr>
          <a:lstStyle/>
          <a:p>
            <a:pPr algn="just"/>
            <a:r>
              <a:rPr lang="pt-BR" sz="1600" b="0" i="0" dirty="0">
                <a:effectLst/>
              </a:rPr>
              <a:t>Cada componente da Bancada FESTO desempenha um papel essencial, seja para gerar, armazenar, controlar, distribuir ou utilizar a energia do ar comprimido. </a:t>
            </a:r>
          </a:p>
        </p:txBody>
      </p:sp>
      <p:pic>
        <p:nvPicPr>
          <p:cNvPr id="1032" name="Picture 8" descr="Prática 3 - Pneumática - Montagem bancada FESTO - YouTube">
            <a:extLst>
              <a:ext uri="{FF2B5EF4-FFF2-40B4-BE49-F238E27FC236}">
                <a16:creationId xmlns:a16="http://schemas.microsoft.com/office/drawing/2014/main" id="{35E2786A-DA09-A8EE-D682-7ED708FEC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-1" b="-1"/>
          <a:stretch/>
        </p:blipFill>
        <p:spPr bwMode="auto">
          <a:xfrm>
            <a:off x="20" y="2959630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77FF06-C2A0-2DB2-AF24-33212CAF1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F931DB-5D89-A3F2-9CB3-154302D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1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D900F8-10F2-02E4-25CE-88847A9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400" dirty="0"/>
              <a:t>Componentes da Bancada FESTO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65F8D-CDCB-4EC3-5479-70A01056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just"/>
            <a:r>
              <a:rPr lang="pt-BR" sz="2000" b="1" i="0" dirty="0">
                <a:effectLst/>
              </a:rPr>
              <a:t>Compressor:</a:t>
            </a:r>
            <a:r>
              <a:rPr lang="pt-BR" sz="2000" b="0" i="0" dirty="0">
                <a:effectLst/>
              </a:rPr>
              <a:t> Este é o coração de qualquer sistema pneumático. Ele é responsável por comprimir o ar e elevar sua pressão.</a:t>
            </a:r>
          </a:p>
          <a:p>
            <a:pPr algn="just"/>
            <a:r>
              <a:rPr lang="pt-BR" sz="2000" b="1" i="0" dirty="0">
                <a:effectLst/>
              </a:rPr>
              <a:t>Reservatório de ar:</a:t>
            </a:r>
            <a:r>
              <a:rPr lang="pt-BR" sz="2000" b="0" i="0" dirty="0">
                <a:effectLst/>
              </a:rPr>
              <a:t> Armazena o ar comprimido produzido pelo compressor. Isso permite que haja ar comprimido disponível quando necessário.</a:t>
            </a:r>
          </a:p>
          <a:p>
            <a:endParaRPr lang="pt-BR" sz="17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3BB230-BD05-F2F8-3C48-0DD3A6C9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pt-BR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17202D-0F16-8FED-08FB-336029B7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73" y="981885"/>
            <a:ext cx="5459611" cy="49623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3B3969-63A6-89BC-3D72-A2B00BC02094}"/>
              </a:ext>
            </a:extLst>
          </p:cNvPr>
          <p:cNvSpPr txBox="1"/>
          <p:nvPr/>
        </p:nvSpPr>
        <p:spPr>
          <a:xfrm>
            <a:off x="7309789" y="6008901"/>
            <a:ext cx="327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Compressor e Reservatório de Ar</a:t>
            </a:r>
          </a:p>
        </p:txBody>
      </p:sp>
    </p:spTree>
    <p:extLst>
      <p:ext uri="{BB962C8B-B14F-4D97-AF65-F5344CB8AC3E}">
        <p14:creationId xmlns:p14="http://schemas.microsoft.com/office/powerpoint/2010/main" val="422934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C93DD-758E-0EDB-45D6-A2F1F0BF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/>
              <a:t>Filtros, Reguladores e Lubrificadores 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352CC-B501-CCC7-9644-7D79B47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</a:rPr>
              <a:t>Esses componentes garantem que o ar comprimido seja limpo, na pressão correta e adequadamente lubrificado. </a:t>
            </a:r>
          </a:p>
          <a:p>
            <a:pPr algn="just"/>
            <a:r>
              <a:rPr lang="pt-BR" sz="2000" b="0" i="0" dirty="0">
                <a:effectLst/>
              </a:rPr>
              <a:t>Os filtros removem contaminantes do ar, os reguladores ajustam a pressão do ar e os lubrificadores adicionam uma névoa de óleo ao ar comprimido.</a:t>
            </a:r>
            <a:endParaRPr lang="pt-BR" sz="2000" dirty="0"/>
          </a:p>
        </p:txBody>
      </p:sp>
      <p:pic>
        <p:nvPicPr>
          <p:cNvPr id="3074" name="Picture 2" descr="MRO Pneumática on-line - LUBRIFIL FRL TIPO FESTO - Pressao 0-16 Bar / 0-240  Psi Rosca BSP">
            <a:extLst>
              <a:ext uri="{FF2B5EF4-FFF2-40B4-BE49-F238E27FC236}">
                <a16:creationId xmlns:a16="http://schemas.microsoft.com/office/drawing/2014/main" id="{2642CA55-28F6-8A75-B931-FB3DCC2A6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BD4A0B-B4A0-5124-DA93-CB877B8F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C729CB-352F-CF87-CE73-DFE0F5BB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600"/>
              <a:t>Filtros, Reguladores e Lubrificantes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8F1C1-6ABC-83A2-A04E-4B176C02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2057401"/>
          </a:xfrm>
        </p:spPr>
        <p:txBody>
          <a:bodyPr anchor="t">
            <a:normAutofit fontScale="92500"/>
          </a:bodyPr>
          <a:lstStyle/>
          <a:p>
            <a:pPr algn="just"/>
            <a:r>
              <a:rPr lang="pt-BR" sz="2200" b="1" dirty="0"/>
              <a:t>No laboratório não tem o lubrificante.</a:t>
            </a:r>
          </a:p>
          <a:p>
            <a:pPr algn="just"/>
            <a:r>
              <a:rPr lang="pt-BR" sz="2200" dirty="0"/>
              <a:t>conjunto de filtro, regulador de pressão, manômetro e válvula de fechamento.</a:t>
            </a:r>
          </a:p>
          <a:p>
            <a:pPr algn="just"/>
            <a:r>
              <a:rPr lang="pt-BR" sz="2200" dirty="0"/>
              <a:t>pressão de operação: de 0 a 12 bar (</a:t>
            </a:r>
            <a:r>
              <a:rPr lang="pt-BR" sz="2200" b="1" u="sng" dirty="0"/>
              <a:t>ideal de 4 a 5 bar nas atividades em laboratório</a:t>
            </a:r>
            <a:r>
              <a:rPr lang="pt-BR" sz="2200" dirty="0"/>
              <a:t>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A2A7F57-FA09-5601-4D15-A0EB113E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81989"/>
            <a:ext cx="5458968" cy="509402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B01975-1728-4AF8-E4FA-D5C5255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902CEA-C443-4831-BBAE-DD9637F21DF8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E557C9F-A3B4-F78C-2D0B-909999DF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35" y="4915332"/>
            <a:ext cx="2575329" cy="15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969D2-7EAD-30D3-00B3-B5ED0EEF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317" y="303012"/>
            <a:ext cx="4354717" cy="1325563"/>
          </a:xfrm>
        </p:spPr>
        <p:txBody>
          <a:bodyPr/>
          <a:lstStyle/>
          <a:p>
            <a:r>
              <a:rPr lang="pt-BR" dirty="0"/>
              <a:t>Tubos e conexões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C749E-B8AE-4BF8-16AD-8083A7D0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0" y="5233772"/>
            <a:ext cx="5035686" cy="789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b="1" dirty="0"/>
              <a:t>Tubo Flexível para conexões de engate rápido</a:t>
            </a:r>
            <a:r>
              <a:rPr lang="pt-BR" dirty="0"/>
              <a:t>: usado para direcionar o ar às válvulas e atuadores.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D46707-2D3A-477D-47C6-B09A09A3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2CEA-C443-4831-BBAE-DD9637F21DF8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1357F7-D66E-80B2-4832-0DD50D01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92" y="2119341"/>
            <a:ext cx="3311348" cy="26236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50D27A-7FA8-A871-2CAC-3BF23AB5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62" y="2293318"/>
            <a:ext cx="2791949" cy="224717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B268972-B7D5-435F-D9BA-77EE484734A1}"/>
              </a:ext>
            </a:extLst>
          </p:cNvPr>
          <p:cNvSpPr txBox="1">
            <a:spLocks/>
          </p:cNvSpPr>
          <p:nvPr/>
        </p:nvSpPr>
        <p:spPr>
          <a:xfrm>
            <a:off x="6951742" y="5205240"/>
            <a:ext cx="4588408" cy="789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Conexão Rápida em T</a:t>
            </a:r>
            <a:r>
              <a:rPr lang="pt-BR" dirty="0"/>
              <a:t>: usado para distribuir o ar em mais de uma direção.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F9AD51D-4F9D-FCE7-8D89-D9C89CAB94F1}"/>
              </a:ext>
            </a:extLst>
          </p:cNvPr>
          <p:cNvCxnSpPr/>
          <p:nvPr/>
        </p:nvCxnSpPr>
        <p:spPr>
          <a:xfrm>
            <a:off x="6249675" y="1855960"/>
            <a:ext cx="0" cy="43728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26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9E98062626E84994D527967C2D06FF" ma:contentTypeVersion="0" ma:contentTypeDescription="Crie um novo documento." ma:contentTypeScope="" ma:versionID="5aaf6b05c69e19c6fc3496ff5f0cc3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c8ca922fc005368d008f66261bbd2e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2DA177-D5CB-4E01-B15F-0F17A5B02E94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9883AF1-B015-4C29-A21D-0BB797A0C4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9B3350-B4EC-4E14-8DE5-2DCE663AD0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2056</Words>
  <Application>Microsoft Office PowerPoint</Application>
  <PresentationFormat>Widescreen</PresentationFormat>
  <Paragraphs>311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Söhne</vt:lpstr>
      <vt:lpstr>Tema do Office</vt:lpstr>
      <vt:lpstr>Componentes da Bancada FESTO</vt:lpstr>
      <vt:lpstr>Objetivos</vt:lpstr>
      <vt:lpstr>Índice</vt:lpstr>
      <vt:lpstr>Introdução</vt:lpstr>
      <vt:lpstr>Introdução</vt:lpstr>
      <vt:lpstr>Componentes da Bancada FESTO</vt:lpstr>
      <vt:lpstr>Filtros, Reguladores e Lubrificadores </vt:lpstr>
      <vt:lpstr>Filtros, Reguladores e Lubrificantes</vt:lpstr>
      <vt:lpstr>Tubos e conexões</vt:lpstr>
      <vt:lpstr>Simbologia das Válvulas</vt:lpstr>
      <vt:lpstr>Número de Posições</vt:lpstr>
      <vt:lpstr>Número de Vias</vt:lpstr>
      <vt:lpstr>Tipo de Acionamento</vt:lpstr>
      <vt:lpstr>Estado Inicial das Válvulas</vt:lpstr>
      <vt:lpstr>Exemplos de Simbologia de Válvulas</vt:lpstr>
      <vt:lpstr>Válvulas Pneumáticas</vt:lpstr>
      <vt:lpstr>Válvula direcional de 3/2 vias NF (botão pulsador)</vt:lpstr>
      <vt:lpstr>Válvula direcional de 3/2 vias NF (botão giratório com trava)</vt:lpstr>
      <vt:lpstr>Válvula direcional de 3/2 vias NF (botão cogumelo com trava)</vt:lpstr>
      <vt:lpstr>Válvula direcional de 3/2 vias NA (botão pulsador)</vt:lpstr>
      <vt:lpstr>Válvula direcional de 3/2 vias NF (rolete mecânico)</vt:lpstr>
      <vt:lpstr>Válvula direcional de 3/2 vias NF (gatilho)</vt:lpstr>
      <vt:lpstr>Válvula direcional de 3/2 vias NF (simples piloto)</vt:lpstr>
      <vt:lpstr>Válvula direcional de 3/2 vias NA (simples piloto)</vt:lpstr>
      <vt:lpstr>Válvula temporizadora de 3/2 vias NF</vt:lpstr>
      <vt:lpstr>Válvula direcional de 4/2 vias (botão giratório com trava)</vt:lpstr>
      <vt:lpstr>Válvula direcional de 5/2 vias (simples piloto)</vt:lpstr>
      <vt:lpstr>Válvula direcional de 5/2 vias (duplo piloto)</vt:lpstr>
      <vt:lpstr>Válvula alternadora (elemento OU)</vt:lpstr>
      <vt:lpstr>Válvula de simultaneidade (elemento E)</vt:lpstr>
      <vt:lpstr>Válvula de escape rápido</vt:lpstr>
      <vt:lpstr>Válvula reguladora de fluxo unidirecional</vt:lpstr>
      <vt:lpstr>Bloco de comando passo a passo (4 TAA)</vt:lpstr>
      <vt:lpstr>Bloco de comando passo a passo (3 TAA + 1 TAB)</vt:lpstr>
      <vt:lpstr>Cilindros Pneumáticos</vt:lpstr>
      <vt:lpstr>Cilindro de Ação Dupla</vt:lpstr>
      <vt:lpstr>Válvulas Eletropneumáticas</vt:lpstr>
      <vt:lpstr>Eletroválvula direcional de 5/2 vias, com mola de reposição</vt:lpstr>
      <vt:lpstr>Eletroválvula direcional de 5/2 vias, tipo memória</vt:lpstr>
      <vt:lpstr>Sensores</vt:lpstr>
      <vt:lpstr>Sensor de Proximidade Indutivo</vt:lpstr>
      <vt:lpstr>Sensor de Proximidade Capacitivo</vt:lpstr>
      <vt:lpstr>Sensor de Proximidade Óptico</vt:lpstr>
      <vt:lpstr>Sensor de Proximidade Magnético</vt:lpstr>
      <vt:lpstr>Controlador Lógico Programável (CLP)</vt:lpstr>
      <vt:lpstr>Conclusões</vt:lpstr>
      <vt:lpstr>Apresentação do PowerPoint</vt:lpstr>
      <vt:lpstr>Exercícios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Construção da Estrutura Física do Robô</dc:title>
  <dc:creator>Dhiego Fernandes Carvalho</dc:creator>
  <cp:lastModifiedBy>Dhiego Fernandes Carvalho</cp:lastModifiedBy>
  <cp:revision>80</cp:revision>
  <dcterms:created xsi:type="dcterms:W3CDTF">2023-03-23T15:31:03Z</dcterms:created>
  <dcterms:modified xsi:type="dcterms:W3CDTF">2024-07-01T20:33:22Z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0x010100E29E98062626E84994D527967C2D06FF</vt:lpwstr>
  </property>
</Properties>
</file>